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63" r:id="rId16"/>
    <p:sldId id="264" r:id="rId17"/>
    <p:sldId id="265" r:id="rId18"/>
    <p:sldId id="266" r:id="rId19"/>
    <p:sldId id="274" r:id="rId20"/>
    <p:sldId id="275" r:id="rId21"/>
    <p:sldId id="276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olicymap.com/maps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olicymap.com/maps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21.png"/><Relationship Id="rId6" Type="http://schemas.openxmlformats.org/officeDocument/2006/relationships/image" Target="../media/image18.svg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9AE0A-20D7-4F7E-9D83-2BBDFC144C8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3FBA19-92C8-4DB5-9680-C93A174B4447}">
      <dgm:prSet/>
      <dgm:spPr/>
      <dgm:t>
        <a:bodyPr/>
        <a:lstStyle/>
        <a:p>
          <a:r>
            <a:rPr lang="en-US"/>
            <a:t>Grants are ultimately about solving an unmet need</a:t>
          </a:r>
        </a:p>
      </dgm:t>
    </dgm:pt>
    <dgm:pt modelId="{0BC43C3C-0179-4402-BC16-D1AD06498410}" type="parTrans" cxnId="{6DF6FBAC-3212-4441-978B-37F27D3407AF}">
      <dgm:prSet/>
      <dgm:spPr/>
      <dgm:t>
        <a:bodyPr/>
        <a:lstStyle/>
        <a:p>
          <a:endParaRPr lang="en-US"/>
        </a:p>
      </dgm:t>
    </dgm:pt>
    <dgm:pt modelId="{E0191658-253C-4E2A-B77E-C20F9E42A2E4}" type="sibTrans" cxnId="{6DF6FBAC-3212-4441-978B-37F27D3407AF}">
      <dgm:prSet/>
      <dgm:spPr/>
      <dgm:t>
        <a:bodyPr/>
        <a:lstStyle/>
        <a:p>
          <a:endParaRPr lang="en-US"/>
        </a:p>
      </dgm:t>
    </dgm:pt>
    <dgm:pt modelId="{0877399C-1B07-4B17-9E1A-B35B71F33F18}">
      <dgm:prSet/>
      <dgm:spPr/>
      <dgm:t>
        <a:bodyPr/>
        <a:lstStyle/>
        <a:p>
          <a:r>
            <a:rPr lang="en-US"/>
            <a:t>You need data to prove the need</a:t>
          </a:r>
        </a:p>
      </dgm:t>
    </dgm:pt>
    <dgm:pt modelId="{73FB4037-2D97-4253-8037-D94C1027E933}" type="parTrans" cxnId="{6DFA0E43-2231-4411-A6DA-C0FDC7DDC99D}">
      <dgm:prSet/>
      <dgm:spPr/>
      <dgm:t>
        <a:bodyPr/>
        <a:lstStyle/>
        <a:p>
          <a:endParaRPr lang="en-US"/>
        </a:p>
      </dgm:t>
    </dgm:pt>
    <dgm:pt modelId="{FC3846D6-23A1-4898-8668-B9FC364D1253}" type="sibTrans" cxnId="{6DFA0E43-2231-4411-A6DA-C0FDC7DDC99D}">
      <dgm:prSet/>
      <dgm:spPr/>
      <dgm:t>
        <a:bodyPr/>
        <a:lstStyle/>
        <a:p>
          <a:endParaRPr lang="en-US"/>
        </a:p>
      </dgm:t>
    </dgm:pt>
    <dgm:pt modelId="{E66A56F7-A6AF-4D82-BBDA-7A9C42841463}">
      <dgm:prSet/>
      <dgm:spPr/>
      <dgm:t>
        <a:bodyPr/>
        <a:lstStyle/>
        <a:p>
          <a:r>
            <a:rPr lang="en-US"/>
            <a:t>HUD datasets</a:t>
          </a:r>
        </a:p>
      </dgm:t>
    </dgm:pt>
    <dgm:pt modelId="{F682767B-2A8E-4B4C-8977-E356FE325BCB}" type="parTrans" cxnId="{2B779E59-A9E2-4EBB-8B3F-280645695C47}">
      <dgm:prSet/>
      <dgm:spPr/>
      <dgm:t>
        <a:bodyPr/>
        <a:lstStyle/>
        <a:p>
          <a:endParaRPr lang="en-US"/>
        </a:p>
      </dgm:t>
    </dgm:pt>
    <dgm:pt modelId="{C98DF705-3B24-4269-83E9-374B4E543023}" type="sibTrans" cxnId="{2B779E59-A9E2-4EBB-8B3F-280645695C47}">
      <dgm:prSet/>
      <dgm:spPr/>
      <dgm:t>
        <a:bodyPr/>
        <a:lstStyle/>
        <a:p>
          <a:endParaRPr lang="en-US"/>
        </a:p>
      </dgm:t>
    </dgm:pt>
    <dgm:pt modelId="{DCD0724F-083A-4713-A0E5-B10AAD446A47}">
      <dgm:prSet/>
      <dgm:spPr/>
      <dgm:t>
        <a:bodyPr/>
        <a:lstStyle/>
        <a:p>
          <a:r>
            <a:rPr lang="en-US"/>
            <a:t>Census datasets</a:t>
          </a:r>
        </a:p>
      </dgm:t>
    </dgm:pt>
    <dgm:pt modelId="{23075211-DF3B-4B2D-AC68-21D58C1D456B}" type="parTrans" cxnId="{794AE6E7-194B-4760-99B5-0417BC6B6EFA}">
      <dgm:prSet/>
      <dgm:spPr/>
      <dgm:t>
        <a:bodyPr/>
        <a:lstStyle/>
        <a:p>
          <a:endParaRPr lang="en-US"/>
        </a:p>
      </dgm:t>
    </dgm:pt>
    <dgm:pt modelId="{B7D089CC-E899-4A6B-98F4-3D6D51FC41CE}" type="sibTrans" cxnId="{794AE6E7-194B-4760-99B5-0417BC6B6EFA}">
      <dgm:prSet/>
      <dgm:spPr/>
      <dgm:t>
        <a:bodyPr/>
        <a:lstStyle/>
        <a:p>
          <a:endParaRPr lang="en-US"/>
        </a:p>
      </dgm:t>
    </dgm:pt>
    <dgm:pt modelId="{D6C32D00-2925-47A4-BD91-C15A2198B2A5}">
      <dgm:prSet/>
      <dgm:spPr/>
      <dgm:t>
        <a:bodyPr/>
        <a:lstStyle/>
        <a:p>
          <a:r>
            <a:rPr lang="en-US"/>
            <a:t>Unemployment data</a:t>
          </a:r>
        </a:p>
      </dgm:t>
    </dgm:pt>
    <dgm:pt modelId="{957B9B3D-4843-4531-98FB-611E9C292404}" type="parTrans" cxnId="{B1E4A6A9-7452-45AD-9DE6-C89A1E9817A8}">
      <dgm:prSet/>
      <dgm:spPr/>
      <dgm:t>
        <a:bodyPr/>
        <a:lstStyle/>
        <a:p>
          <a:endParaRPr lang="en-US"/>
        </a:p>
      </dgm:t>
    </dgm:pt>
    <dgm:pt modelId="{C737C392-3D13-4E71-8202-017CBEACD235}" type="sibTrans" cxnId="{B1E4A6A9-7452-45AD-9DE6-C89A1E9817A8}">
      <dgm:prSet/>
      <dgm:spPr/>
      <dgm:t>
        <a:bodyPr/>
        <a:lstStyle/>
        <a:p>
          <a:endParaRPr lang="en-US"/>
        </a:p>
      </dgm:t>
    </dgm:pt>
    <dgm:pt modelId="{6E58F32B-B4BD-46B9-89AE-D566BEA0BE90}">
      <dgm:prSet/>
      <dgm:spPr/>
      <dgm:t>
        <a:bodyPr/>
        <a:lstStyle/>
        <a:p>
          <a:r>
            <a:rPr lang="en-US" dirty="0"/>
            <a:t>Policy Map (</a:t>
          </a:r>
          <a:r>
            <a:rPr lang="en-US" dirty="0">
              <a:hlinkClick xmlns:r="http://schemas.openxmlformats.org/officeDocument/2006/relationships" r:id="rId1"/>
            </a:rPr>
            <a:t>https://www.policymap.com/maps</a:t>
          </a:r>
          <a:r>
            <a:rPr lang="en-US" dirty="0"/>
            <a:t>)</a:t>
          </a:r>
        </a:p>
      </dgm:t>
    </dgm:pt>
    <dgm:pt modelId="{7258A831-0FB3-4EBE-A9F3-EEE8EA422973}" type="parTrans" cxnId="{9517CDB4-6B5F-4261-8FB2-42ED5C7CFA62}">
      <dgm:prSet/>
      <dgm:spPr/>
      <dgm:t>
        <a:bodyPr/>
        <a:lstStyle/>
        <a:p>
          <a:endParaRPr lang="en-US"/>
        </a:p>
      </dgm:t>
    </dgm:pt>
    <dgm:pt modelId="{ADD3C08B-F274-4760-A510-A0A5973BA4B6}" type="sibTrans" cxnId="{9517CDB4-6B5F-4261-8FB2-42ED5C7CFA62}">
      <dgm:prSet/>
      <dgm:spPr/>
      <dgm:t>
        <a:bodyPr/>
        <a:lstStyle/>
        <a:p>
          <a:endParaRPr lang="en-US"/>
        </a:p>
      </dgm:t>
    </dgm:pt>
    <dgm:pt modelId="{FF3646C3-9D6E-4774-97D0-11E62387081C}">
      <dgm:prSet/>
      <dgm:spPr/>
      <dgm:t>
        <a:bodyPr/>
        <a:lstStyle/>
        <a:p>
          <a:r>
            <a:rPr lang="en-US" dirty="0"/>
            <a:t>Data specific to your need</a:t>
          </a:r>
        </a:p>
      </dgm:t>
    </dgm:pt>
    <dgm:pt modelId="{6A73508B-50F5-4F01-AA11-D621ED076298}" type="parTrans" cxnId="{E6B6E8C4-07A6-4FEB-ADDE-95C3C1A0DA0A}">
      <dgm:prSet/>
      <dgm:spPr/>
      <dgm:t>
        <a:bodyPr/>
        <a:lstStyle/>
        <a:p>
          <a:endParaRPr lang="en-US"/>
        </a:p>
      </dgm:t>
    </dgm:pt>
    <dgm:pt modelId="{948B63BD-F3EF-4D69-9A29-9C20624C5CAB}" type="sibTrans" cxnId="{E6B6E8C4-07A6-4FEB-ADDE-95C3C1A0DA0A}">
      <dgm:prSet/>
      <dgm:spPr/>
      <dgm:t>
        <a:bodyPr/>
        <a:lstStyle/>
        <a:p>
          <a:endParaRPr lang="en-US"/>
        </a:p>
      </dgm:t>
    </dgm:pt>
    <dgm:pt modelId="{4579D396-851D-4268-A4F9-8EFC0F13EF30}">
      <dgm:prSet/>
      <dgm:spPr/>
      <dgm:t>
        <a:bodyPr/>
        <a:lstStyle/>
        <a:p>
          <a:r>
            <a:rPr lang="en-US" dirty="0"/>
            <a:t>Needs to be from a reputable source</a:t>
          </a:r>
        </a:p>
      </dgm:t>
    </dgm:pt>
    <dgm:pt modelId="{F45E7BDA-DC4D-43C2-B7F2-A1A3E7DC8AC6}" type="parTrans" cxnId="{2E465082-8D64-4181-BFBA-30C116349BD8}">
      <dgm:prSet/>
      <dgm:spPr/>
      <dgm:t>
        <a:bodyPr/>
        <a:lstStyle/>
        <a:p>
          <a:endParaRPr lang="en-US"/>
        </a:p>
      </dgm:t>
    </dgm:pt>
    <dgm:pt modelId="{17DD6CF8-76F1-4B39-8F93-AF1478B1F32B}" type="sibTrans" cxnId="{2E465082-8D64-4181-BFBA-30C116349BD8}">
      <dgm:prSet/>
      <dgm:spPr/>
      <dgm:t>
        <a:bodyPr/>
        <a:lstStyle/>
        <a:p>
          <a:endParaRPr lang="en-US"/>
        </a:p>
      </dgm:t>
    </dgm:pt>
    <dgm:pt modelId="{3CF71CD2-A99D-46AD-97F0-DB17BFFE3F61}" type="pres">
      <dgm:prSet presAssocID="{8B89AE0A-20D7-4F7E-9D83-2BBDFC144C81}" presName="linear" presStyleCnt="0">
        <dgm:presLayoutVars>
          <dgm:dir/>
          <dgm:animLvl val="lvl"/>
          <dgm:resizeHandles val="exact"/>
        </dgm:presLayoutVars>
      </dgm:prSet>
      <dgm:spPr/>
    </dgm:pt>
    <dgm:pt modelId="{6CCE1DA0-DDBF-486A-B257-F049311BADFF}" type="pres">
      <dgm:prSet presAssocID="{873FBA19-92C8-4DB5-9680-C93A174B4447}" presName="parentLin" presStyleCnt="0"/>
      <dgm:spPr/>
    </dgm:pt>
    <dgm:pt modelId="{BAD610C8-82EC-4D56-8C2C-4507860211D1}" type="pres">
      <dgm:prSet presAssocID="{873FBA19-92C8-4DB5-9680-C93A174B4447}" presName="parentLeftMargin" presStyleLbl="node1" presStyleIdx="0" presStyleCnt="2"/>
      <dgm:spPr/>
    </dgm:pt>
    <dgm:pt modelId="{029381C6-46A3-4FC6-BDA5-132682BF7B2E}" type="pres">
      <dgm:prSet presAssocID="{873FBA19-92C8-4DB5-9680-C93A174B44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59CE1A-859B-4BC7-9955-B7315A006527}" type="pres">
      <dgm:prSet presAssocID="{873FBA19-92C8-4DB5-9680-C93A174B4447}" presName="negativeSpace" presStyleCnt="0"/>
      <dgm:spPr/>
    </dgm:pt>
    <dgm:pt modelId="{7E6F1F0B-C9A6-462C-9A13-FB852C04FF10}" type="pres">
      <dgm:prSet presAssocID="{873FBA19-92C8-4DB5-9680-C93A174B4447}" presName="childText" presStyleLbl="conFgAcc1" presStyleIdx="0" presStyleCnt="2">
        <dgm:presLayoutVars>
          <dgm:bulletEnabled val="1"/>
        </dgm:presLayoutVars>
      </dgm:prSet>
      <dgm:spPr/>
    </dgm:pt>
    <dgm:pt modelId="{D3BC248B-9CB2-4273-98C4-B6125533D838}" type="pres">
      <dgm:prSet presAssocID="{E0191658-253C-4E2A-B77E-C20F9E42A2E4}" presName="spaceBetweenRectangles" presStyleCnt="0"/>
      <dgm:spPr/>
    </dgm:pt>
    <dgm:pt modelId="{E5D27A2D-83BE-4788-9976-5C163FEC3FF3}" type="pres">
      <dgm:prSet presAssocID="{0877399C-1B07-4B17-9E1A-B35B71F33F18}" presName="parentLin" presStyleCnt="0"/>
      <dgm:spPr/>
    </dgm:pt>
    <dgm:pt modelId="{A11F23C8-7F97-4845-A850-A5B38746534A}" type="pres">
      <dgm:prSet presAssocID="{0877399C-1B07-4B17-9E1A-B35B71F33F18}" presName="parentLeftMargin" presStyleLbl="node1" presStyleIdx="0" presStyleCnt="2"/>
      <dgm:spPr/>
    </dgm:pt>
    <dgm:pt modelId="{A81DD251-50F2-4223-8AE7-D13D00E48BB2}" type="pres">
      <dgm:prSet presAssocID="{0877399C-1B07-4B17-9E1A-B35B71F33F1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D77414B-CAB4-4F2C-B458-1239421DEE1C}" type="pres">
      <dgm:prSet presAssocID="{0877399C-1B07-4B17-9E1A-B35B71F33F18}" presName="negativeSpace" presStyleCnt="0"/>
      <dgm:spPr/>
    </dgm:pt>
    <dgm:pt modelId="{6FC6ADAD-31DC-43F1-B72C-870A05660B2D}" type="pres">
      <dgm:prSet presAssocID="{0877399C-1B07-4B17-9E1A-B35B71F33F1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81C62E-130A-4F11-864B-852E00FCCCF7}" type="presOf" srcId="{873FBA19-92C8-4DB5-9680-C93A174B4447}" destId="{029381C6-46A3-4FC6-BDA5-132682BF7B2E}" srcOrd="1" destOrd="0" presId="urn:microsoft.com/office/officeart/2005/8/layout/list1"/>
    <dgm:cxn modelId="{6DFA0E43-2231-4411-A6DA-C0FDC7DDC99D}" srcId="{8B89AE0A-20D7-4F7E-9D83-2BBDFC144C81}" destId="{0877399C-1B07-4B17-9E1A-B35B71F33F18}" srcOrd="1" destOrd="0" parTransId="{73FB4037-2D97-4253-8037-D94C1027E933}" sibTransId="{FC3846D6-23A1-4898-8668-B9FC364D1253}"/>
    <dgm:cxn modelId="{6222C16E-0D4B-44F6-8369-BDCDD4F04232}" type="presOf" srcId="{8B89AE0A-20D7-4F7E-9D83-2BBDFC144C81}" destId="{3CF71CD2-A99D-46AD-97F0-DB17BFFE3F61}" srcOrd="0" destOrd="0" presId="urn:microsoft.com/office/officeart/2005/8/layout/list1"/>
    <dgm:cxn modelId="{2B779E59-A9E2-4EBB-8B3F-280645695C47}" srcId="{0877399C-1B07-4B17-9E1A-B35B71F33F18}" destId="{E66A56F7-A6AF-4D82-BBDA-7A9C42841463}" srcOrd="0" destOrd="0" parTransId="{F682767B-2A8E-4B4C-8977-E356FE325BCB}" sibTransId="{C98DF705-3B24-4269-83E9-374B4E543023}"/>
    <dgm:cxn modelId="{2E465082-8D64-4181-BFBA-30C116349BD8}" srcId="{FF3646C3-9D6E-4774-97D0-11E62387081C}" destId="{4579D396-851D-4268-A4F9-8EFC0F13EF30}" srcOrd="0" destOrd="0" parTransId="{F45E7BDA-DC4D-43C2-B7F2-A1A3E7DC8AC6}" sibTransId="{17DD6CF8-76F1-4B39-8F93-AF1478B1F32B}"/>
    <dgm:cxn modelId="{74F31786-05F1-4809-A438-63C263EF754E}" type="presOf" srcId="{4579D396-851D-4268-A4F9-8EFC0F13EF30}" destId="{6FC6ADAD-31DC-43F1-B72C-870A05660B2D}" srcOrd="0" destOrd="5" presId="urn:microsoft.com/office/officeart/2005/8/layout/list1"/>
    <dgm:cxn modelId="{8E31318B-2D39-478A-A16E-3FA56A574004}" type="presOf" srcId="{0877399C-1B07-4B17-9E1A-B35B71F33F18}" destId="{A11F23C8-7F97-4845-A850-A5B38746534A}" srcOrd="0" destOrd="0" presId="urn:microsoft.com/office/officeart/2005/8/layout/list1"/>
    <dgm:cxn modelId="{F493A98D-76FB-4175-AD5C-18CA2A37EF69}" type="presOf" srcId="{D6C32D00-2925-47A4-BD91-C15A2198B2A5}" destId="{6FC6ADAD-31DC-43F1-B72C-870A05660B2D}" srcOrd="0" destOrd="2" presId="urn:microsoft.com/office/officeart/2005/8/layout/list1"/>
    <dgm:cxn modelId="{2BB15699-02A3-45BB-9C0F-A6F7915B824D}" type="presOf" srcId="{DCD0724F-083A-4713-A0E5-B10AAD446A47}" destId="{6FC6ADAD-31DC-43F1-B72C-870A05660B2D}" srcOrd="0" destOrd="1" presId="urn:microsoft.com/office/officeart/2005/8/layout/list1"/>
    <dgm:cxn modelId="{F925A6A7-CD2E-4FA1-BF78-2165E7F0BA36}" type="presOf" srcId="{E66A56F7-A6AF-4D82-BBDA-7A9C42841463}" destId="{6FC6ADAD-31DC-43F1-B72C-870A05660B2D}" srcOrd="0" destOrd="0" presId="urn:microsoft.com/office/officeart/2005/8/layout/list1"/>
    <dgm:cxn modelId="{B1E4A6A9-7452-45AD-9DE6-C89A1E9817A8}" srcId="{0877399C-1B07-4B17-9E1A-B35B71F33F18}" destId="{D6C32D00-2925-47A4-BD91-C15A2198B2A5}" srcOrd="2" destOrd="0" parTransId="{957B9B3D-4843-4531-98FB-611E9C292404}" sibTransId="{C737C392-3D13-4E71-8202-017CBEACD235}"/>
    <dgm:cxn modelId="{6DF6FBAC-3212-4441-978B-37F27D3407AF}" srcId="{8B89AE0A-20D7-4F7E-9D83-2BBDFC144C81}" destId="{873FBA19-92C8-4DB5-9680-C93A174B4447}" srcOrd="0" destOrd="0" parTransId="{0BC43C3C-0179-4402-BC16-D1AD06498410}" sibTransId="{E0191658-253C-4E2A-B77E-C20F9E42A2E4}"/>
    <dgm:cxn modelId="{9517CDB4-6B5F-4261-8FB2-42ED5C7CFA62}" srcId="{0877399C-1B07-4B17-9E1A-B35B71F33F18}" destId="{6E58F32B-B4BD-46B9-89AE-D566BEA0BE90}" srcOrd="3" destOrd="0" parTransId="{7258A831-0FB3-4EBE-A9F3-EEE8EA422973}" sibTransId="{ADD3C08B-F274-4760-A510-A0A5973BA4B6}"/>
    <dgm:cxn modelId="{72E8E9BA-AB41-4514-9062-B0FC33A7EFAC}" type="presOf" srcId="{873FBA19-92C8-4DB5-9680-C93A174B4447}" destId="{BAD610C8-82EC-4D56-8C2C-4507860211D1}" srcOrd="0" destOrd="0" presId="urn:microsoft.com/office/officeart/2005/8/layout/list1"/>
    <dgm:cxn modelId="{E6B6E8C4-07A6-4FEB-ADDE-95C3C1A0DA0A}" srcId="{0877399C-1B07-4B17-9E1A-B35B71F33F18}" destId="{FF3646C3-9D6E-4774-97D0-11E62387081C}" srcOrd="4" destOrd="0" parTransId="{6A73508B-50F5-4F01-AA11-D621ED076298}" sibTransId="{948B63BD-F3EF-4D69-9A29-9C20624C5CAB}"/>
    <dgm:cxn modelId="{07A7AED9-615C-4A61-99FD-ECFE95DC3175}" type="presOf" srcId="{0877399C-1B07-4B17-9E1A-B35B71F33F18}" destId="{A81DD251-50F2-4223-8AE7-D13D00E48BB2}" srcOrd="1" destOrd="0" presId="urn:microsoft.com/office/officeart/2005/8/layout/list1"/>
    <dgm:cxn modelId="{794AE6E7-194B-4760-99B5-0417BC6B6EFA}" srcId="{0877399C-1B07-4B17-9E1A-B35B71F33F18}" destId="{DCD0724F-083A-4713-A0E5-B10AAD446A47}" srcOrd="1" destOrd="0" parTransId="{23075211-DF3B-4B2D-AC68-21D58C1D456B}" sibTransId="{B7D089CC-E899-4A6B-98F4-3D6D51FC41CE}"/>
    <dgm:cxn modelId="{4A56A2EC-A5D6-4A30-ADE3-195B0A8C045A}" type="presOf" srcId="{6E58F32B-B4BD-46B9-89AE-D566BEA0BE90}" destId="{6FC6ADAD-31DC-43F1-B72C-870A05660B2D}" srcOrd="0" destOrd="3" presId="urn:microsoft.com/office/officeart/2005/8/layout/list1"/>
    <dgm:cxn modelId="{E428C5FD-BFC3-4366-94F4-D111006B1920}" type="presOf" srcId="{FF3646C3-9D6E-4774-97D0-11E62387081C}" destId="{6FC6ADAD-31DC-43F1-B72C-870A05660B2D}" srcOrd="0" destOrd="4" presId="urn:microsoft.com/office/officeart/2005/8/layout/list1"/>
    <dgm:cxn modelId="{6CBB7354-8017-4BB6-85D2-CB91A7E8FE99}" type="presParOf" srcId="{3CF71CD2-A99D-46AD-97F0-DB17BFFE3F61}" destId="{6CCE1DA0-DDBF-486A-B257-F049311BADFF}" srcOrd="0" destOrd="0" presId="urn:microsoft.com/office/officeart/2005/8/layout/list1"/>
    <dgm:cxn modelId="{34984B20-FC1B-415C-9784-8087BF73F84D}" type="presParOf" srcId="{6CCE1DA0-DDBF-486A-B257-F049311BADFF}" destId="{BAD610C8-82EC-4D56-8C2C-4507860211D1}" srcOrd="0" destOrd="0" presId="urn:microsoft.com/office/officeart/2005/8/layout/list1"/>
    <dgm:cxn modelId="{45492C1F-068C-4256-BBE4-B21F3551D088}" type="presParOf" srcId="{6CCE1DA0-DDBF-486A-B257-F049311BADFF}" destId="{029381C6-46A3-4FC6-BDA5-132682BF7B2E}" srcOrd="1" destOrd="0" presId="urn:microsoft.com/office/officeart/2005/8/layout/list1"/>
    <dgm:cxn modelId="{C46B1732-C8AC-452F-85D9-1A82CD940C52}" type="presParOf" srcId="{3CF71CD2-A99D-46AD-97F0-DB17BFFE3F61}" destId="{0559CE1A-859B-4BC7-9955-B7315A006527}" srcOrd="1" destOrd="0" presId="urn:microsoft.com/office/officeart/2005/8/layout/list1"/>
    <dgm:cxn modelId="{66F572D7-8C2C-409F-8972-CA65BCC84CDA}" type="presParOf" srcId="{3CF71CD2-A99D-46AD-97F0-DB17BFFE3F61}" destId="{7E6F1F0B-C9A6-462C-9A13-FB852C04FF10}" srcOrd="2" destOrd="0" presId="urn:microsoft.com/office/officeart/2005/8/layout/list1"/>
    <dgm:cxn modelId="{AB98A6DA-604F-40A7-A36D-547097985237}" type="presParOf" srcId="{3CF71CD2-A99D-46AD-97F0-DB17BFFE3F61}" destId="{D3BC248B-9CB2-4273-98C4-B6125533D838}" srcOrd="3" destOrd="0" presId="urn:microsoft.com/office/officeart/2005/8/layout/list1"/>
    <dgm:cxn modelId="{36BA431E-444B-4A67-AFF7-3B164B33F5B2}" type="presParOf" srcId="{3CF71CD2-A99D-46AD-97F0-DB17BFFE3F61}" destId="{E5D27A2D-83BE-4788-9976-5C163FEC3FF3}" srcOrd="4" destOrd="0" presId="urn:microsoft.com/office/officeart/2005/8/layout/list1"/>
    <dgm:cxn modelId="{94F81A5E-3AAC-42CC-A85C-1C07D9EE68D1}" type="presParOf" srcId="{E5D27A2D-83BE-4788-9976-5C163FEC3FF3}" destId="{A11F23C8-7F97-4845-A850-A5B38746534A}" srcOrd="0" destOrd="0" presId="urn:microsoft.com/office/officeart/2005/8/layout/list1"/>
    <dgm:cxn modelId="{3DFDACF3-D8BF-4066-AA5B-71C01DFDDB8D}" type="presParOf" srcId="{E5D27A2D-83BE-4788-9976-5C163FEC3FF3}" destId="{A81DD251-50F2-4223-8AE7-D13D00E48BB2}" srcOrd="1" destOrd="0" presId="urn:microsoft.com/office/officeart/2005/8/layout/list1"/>
    <dgm:cxn modelId="{410B5FD0-A34B-4A7C-A0DB-959015879298}" type="presParOf" srcId="{3CF71CD2-A99D-46AD-97F0-DB17BFFE3F61}" destId="{4D77414B-CAB4-4F2C-B458-1239421DEE1C}" srcOrd="5" destOrd="0" presId="urn:microsoft.com/office/officeart/2005/8/layout/list1"/>
    <dgm:cxn modelId="{7BB13CC5-2BB4-436F-8790-A8CDBD2CCFBB}" type="presParOf" srcId="{3CF71CD2-A99D-46AD-97F0-DB17BFFE3F61}" destId="{6FC6ADAD-31DC-43F1-B72C-870A05660B2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EB6F6-F260-440A-881A-1F311437BC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90BADB-ACD1-4369-8B94-CEB42CB0B986}">
      <dgm:prSet/>
      <dgm:spPr/>
      <dgm:t>
        <a:bodyPr/>
        <a:lstStyle/>
        <a:p>
          <a:r>
            <a:rPr lang="en-US"/>
            <a:t>Meet with potential partners in advance of a grant opportunity</a:t>
          </a:r>
        </a:p>
      </dgm:t>
    </dgm:pt>
    <dgm:pt modelId="{EF54115F-535E-41B9-A148-B8A58F48F24D}" type="parTrans" cxnId="{F6959356-D663-4ACF-8ACF-0D0AD8966A26}">
      <dgm:prSet/>
      <dgm:spPr/>
      <dgm:t>
        <a:bodyPr/>
        <a:lstStyle/>
        <a:p>
          <a:endParaRPr lang="en-US"/>
        </a:p>
      </dgm:t>
    </dgm:pt>
    <dgm:pt modelId="{D7DD3ABA-5451-4293-BF76-C79C76DE9B4C}" type="sibTrans" cxnId="{F6959356-D663-4ACF-8ACF-0D0AD8966A26}">
      <dgm:prSet/>
      <dgm:spPr/>
      <dgm:t>
        <a:bodyPr/>
        <a:lstStyle/>
        <a:p>
          <a:endParaRPr lang="en-US"/>
        </a:p>
      </dgm:t>
    </dgm:pt>
    <dgm:pt modelId="{5D7E5683-ADF1-422E-A97F-FD886E6C2D5C}">
      <dgm:prSet/>
      <dgm:spPr/>
      <dgm:t>
        <a:bodyPr/>
        <a:lstStyle/>
        <a:p>
          <a:r>
            <a:rPr lang="en-US"/>
            <a:t>Get them excited</a:t>
          </a:r>
        </a:p>
      </dgm:t>
    </dgm:pt>
    <dgm:pt modelId="{EB744E88-1D85-4B6B-AC97-5C0616255EC0}" type="parTrans" cxnId="{ACC3182A-D38B-4ADF-8D04-E8DA6AA3D2AD}">
      <dgm:prSet/>
      <dgm:spPr/>
      <dgm:t>
        <a:bodyPr/>
        <a:lstStyle/>
        <a:p>
          <a:endParaRPr lang="en-US"/>
        </a:p>
      </dgm:t>
    </dgm:pt>
    <dgm:pt modelId="{05F44BB4-1FF9-499D-8E9E-92B02A7B3ACC}" type="sibTrans" cxnId="{ACC3182A-D38B-4ADF-8D04-E8DA6AA3D2AD}">
      <dgm:prSet/>
      <dgm:spPr/>
      <dgm:t>
        <a:bodyPr/>
        <a:lstStyle/>
        <a:p>
          <a:endParaRPr lang="en-US"/>
        </a:p>
      </dgm:t>
    </dgm:pt>
    <dgm:pt modelId="{6984EBAB-2E74-4DFE-A263-4622F7188792}">
      <dgm:prSet/>
      <dgm:spPr/>
      <dgm:t>
        <a:bodyPr/>
        <a:lstStyle/>
        <a:p>
          <a:r>
            <a:rPr lang="en-US"/>
            <a:t>Talk about potential support, partnerships, and contributions</a:t>
          </a:r>
        </a:p>
      </dgm:t>
    </dgm:pt>
    <dgm:pt modelId="{6748939D-93FC-45D0-843F-458CB428F7DB}" type="parTrans" cxnId="{221B731B-3244-4E94-9AFB-13F5156DAEEA}">
      <dgm:prSet/>
      <dgm:spPr/>
      <dgm:t>
        <a:bodyPr/>
        <a:lstStyle/>
        <a:p>
          <a:endParaRPr lang="en-US"/>
        </a:p>
      </dgm:t>
    </dgm:pt>
    <dgm:pt modelId="{5852AB62-4E6C-4B2B-9316-99613F32BD15}" type="sibTrans" cxnId="{221B731B-3244-4E94-9AFB-13F5156DAEEA}">
      <dgm:prSet/>
      <dgm:spPr/>
      <dgm:t>
        <a:bodyPr/>
        <a:lstStyle/>
        <a:p>
          <a:endParaRPr lang="en-US"/>
        </a:p>
      </dgm:t>
    </dgm:pt>
    <dgm:pt modelId="{044DA6F4-2DC3-4E2D-9744-417290BE8873}">
      <dgm:prSet/>
      <dgm:spPr/>
      <dgm:t>
        <a:bodyPr/>
        <a:lstStyle/>
        <a:p>
          <a:r>
            <a:rPr lang="en-US"/>
            <a:t>The time to start talking is </a:t>
          </a:r>
          <a:r>
            <a:rPr lang="en-US" b="1"/>
            <a:t>not</a:t>
          </a:r>
          <a:r>
            <a:rPr lang="en-US"/>
            <a:t> when a grant opportunity is first released! The short timelines don’t allow true relationship building!</a:t>
          </a:r>
        </a:p>
      </dgm:t>
    </dgm:pt>
    <dgm:pt modelId="{E5283E97-49C6-4CC9-9A52-A6C6F5997DA6}" type="parTrans" cxnId="{24CABE18-5923-4473-B362-74FF14FA3554}">
      <dgm:prSet/>
      <dgm:spPr/>
      <dgm:t>
        <a:bodyPr/>
        <a:lstStyle/>
        <a:p>
          <a:endParaRPr lang="en-US"/>
        </a:p>
      </dgm:t>
    </dgm:pt>
    <dgm:pt modelId="{0ED5D33B-F8B5-4C7F-82F3-8FAC9A6879B6}" type="sibTrans" cxnId="{24CABE18-5923-4473-B362-74FF14FA3554}">
      <dgm:prSet/>
      <dgm:spPr/>
      <dgm:t>
        <a:bodyPr/>
        <a:lstStyle/>
        <a:p>
          <a:endParaRPr lang="en-US"/>
        </a:p>
      </dgm:t>
    </dgm:pt>
    <dgm:pt modelId="{3DB64D2D-71FA-438C-888D-633F23C06C67}" type="pres">
      <dgm:prSet presAssocID="{A5AEB6F6-F260-440A-881A-1F311437BCBE}" presName="root" presStyleCnt="0">
        <dgm:presLayoutVars>
          <dgm:dir/>
          <dgm:resizeHandles val="exact"/>
        </dgm:presLayoutVars>
      </dgm:prSet>
      <dgm:spPr/>
    </dgm:pt>
    <dgm:pt modelId="{462DC118-D20E-4F44-80C2-30D447BD4F1B}" type="pres">
      <dgm:prSet presAssocID="{F690BADB-ACD1-4369-8B94-CEB42CB0B986}" presName="compNode" presStyleCnt="0"/>
      <dgm:spPr/>
    </dgm:pt>
    <dgm:pt modelId="{8FC02DFD-3256-4669-8BB3-EF2106B2CF6D}" type="pres">
      <dgm:prSet presAssocID="{F690BADB-ACD1-4369-8B94-CEB42CB0B986}" presName="bgRect" presStyleLbl="bgShp" presStyleIdx="0" presStyleCnt="4"/>
      <dgm:spPr/>
    </dgm:pt>
    <dgm:pt modelId="{6AC6D579-255D-4502-BD9F-FD21BB32FD83}" type="pres">
      <dgm:prSet presAssocID="{F690BADB-ACD1-4369-8B94-CEB42CB0B9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E16E075-97E8-4083-84E5-58D3FE393D24}" type="pres">
      <dgm:prSet presAssocID="{F690BADB-ACD1-4369-8B94-CEB42CB0B986}" presName="spaceRect" presStyleCnt="0"/>
      <dgm:spPr/>
    </dgm:pt>
    <dgm:pt modelId="{733FA977-6758-412B-AF9E-6BF1E7A5CD7B}" type="pres">
      <dgm:prSet presAssocID="{F690BADB-ACD1-4369-8B94-CEB42CB0B986}" presName="parTx" presStyleLbl="revTx" presStyleIdx="0" presStyleCnt="4">
        <dgm:presLayoutVars>
          <dgm:chMax val="0"/>
          <dgm:chPref val="0"/>
        </dgm:presLayoutVars>
      </dgm:prSet>
      <dgm:spPr/>
    </dgm:pt>
    <dgm:pt modelId="{6282103B-EFE7-4AA0-92FC-55FED7936E04}" type="pres">
      <dgm:prSet presAssocID="{D7DD3ABA-5451-4293-BF76-C79C76DE9B4C}" presName="sibTrans" presStyleCnt="0"/>
      <dgm:spPr/>
    </dgm:pt>
    <dgm:pt modelId="{342B9341-FFAB-468B-B1AA-FA2C9221A02E}" type="pres">
      <dgm:prSet presAssocID="{5D7E5683-ADF1-422E-A97F-FD886E6C2D5C}" presName="compNode" presStyleCnt="0"/>
      <dgm:spPr/>
    </dgm:pt>
    <dgm:pt modelId="{6DEBD404-F04F-46B7-8466-78272F6B135E}" type="pres">
      <dgm:prSet presAssocID="{5D7E5683-ADF1-422E-A97F-FD886E6C2D5C}" presName="bgRect" presStyleLbl="bgShp" presStyleIdx="1" presStyleCnt="4"/>
      <dgm:spPr/>
    </dgm:pt>
    <dgm:pt modelId="{C90D2647-0096-4722-9760-87DE6DEF7060}" type="pres">
      <dgm:prSet presAssocID="{5D7E5683-ADF1-422E-A97F-FD886E6C2D5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193A634B-AD56-48CA-9387-94714B7D7815}" type="pres">
      <dgm:prSet presAssocID="{5D7E5683-ADF1-422E-A97F-FD886E6C2D5C}" presName="spaceRect" presStyleCnt="0"/>
      <dgm:spPr/>
    </dgm:pt>
    <dgm:pt modelId="{DB4588A3-39BD-4E75-AA40-808D44E176F2}" type="pres">
      <dgm:prSet presAssocID="{5D7E5683-ADF1-422E-A97F-FD886E6C2D5C}" presName="parTx" presStyleLbl="revTx" presStyleIdx="1" presStyleCnt="4">
        <dgm:presLayoutVars>
          <dgm:chMax val="0"/>
          <dgm:chPref val="0"/>
        </dgm:presLayoutVars>
      </dgm:prSet>
      <dgm:spPr/>
    </dgm:pt>
    <dgm:pt modelId="{5210F316-9544-463A-A96D-D204E848D268}" type="pres">
      <dgm:prSet presAssocID="{05F44BB4-1FF9-499D-8E9E-92B02A7B3ACC}" presName="sibTrans" presStyleCnt="0"/>
      <dgm:spPr/>
    </dgm:pt>
    <dgm:pt modelId="{69AFC211-B653-40B8-AD69-108C13E780FB}" type="pres">
      <dgm:prSet presAssocID="{6984EBAB-2E74-4DFE-A263-4622F7188792}" presName="compNode" presStyleCnt="0"/>
      <dgm:spPr/>
    </dgm:pt>
    <dgm:pt modelId="{F29D7C10-65DB-4F45-9B68-05999AC440F6}" type="pres">
      <dgm:prSet presAssocID="{6984EBAB-2E74-4DFE-A263-4622F7188792}" presName="bgRect" presStyleLbl="bgShp" presStyleIdx="2" presStyleCnt="4"/>
      <dgm:spPr/>
    </dgm:pt>
    <dgm:pt modelId="{C4E35F0F-23B3-441D-8909-BBBD01974B08}" type="pres">
      <dgm:prSet presAssocID="{6984EBAB-2E74-4DFE-A263-4622F71887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202CC20-065D-41E0-A5FD-C521190DBC35}" type="pres">
      <dgm:prSet presAssocID="{6984EBAB-2E74-4DFE-A263-4622F7188792}" presName="spaceRect" presStyleCnt="0"/>
      <dgm:spPr/>
    </dgm:pt>
    <dgm:pt modelId="{5D5897DD-4A33-4744-A4ED-11D38C4461E3}" type="pres">
      <dgm:prSet presAssocID="{6984EBAB-2E74-4DFE-A263-4622F7188792}" presName="parTx" presStyleLbl="revTx" presStyleIdx="2" presStyleCnt="4">
        <dgm:presLayoutVars>
          <dgm:chMax val="0"/>
          <dgm:chPref val="0"/>
        </dgm:presLayoutVars>
      </dgm:prSet>
      <dgm:spPr/>
    </dgm:pt>
    <dgm:pt modelId="{3DE11B9F-9FE7-47CB-AF14-4C68579B67D7}" type="pres">
      <dgm:prSet presAssocID="{5852AB62-4E6C-4B2B-9316-99613F32BD15}" presName="sibTrans" presStyleCnt="0"/>
      <dgm:spPr/>
    </dgm:pt>
    <dgm:pt modelId="{753E01FD-8613-4BDE-8946-821A0E80BFB9}" type="pres">
      <dgm:prSet presAssocID="{044DA6F4-2DC3-4E2D-9744-417290BE8873}" presName="compNode" presStyleCnt="0"/>
      <dgm:spPr/>
    </dgm:pt>
    <dgm:pt modelId="{00AC3DD9-3EC6-4F61-B251-E39F5E2ACFF7}" type="pres">
      <dgm:prSet presAssocID="{044DA6F4-2DC3-4E2D-9744-417290BE8873}" presName="bgRect" presStyleLbl="bgShp" presStyleIdx="3" presStyleCnt="4"/>
      <dgm:spPr/>
    </dgm:pt>
    <dgm:pt modelId="{9DDD77D1-9E62-45CD-81C5-5DFAF3BDC1C1}" type="pres">
      <dgm:prSet presAssocID="{044DA6F4-2DC3-4E2D-9744-417290BE88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8BDEF8F-E1DF-4E9B-A787-0CE5292D128F}" type="pres">
      <dgm:prSet presAssocID="{044DA6F4-2DC3-4E2D-9744-417290BE8873}" presName="spaceRect" presStyleCnt="0"/>
      <dgm:spPr/>
    </dgm:pt>
    <dgm:pt modelId="{C1C5B8D2-93E8-4789-88EC-A4E5C84B5E9F}" type="pres">
      <dgm:prSet presAssocID="{044DA6F4-2DC3-4E2D-9744-417290BE887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721DF04-FC19-4D6F-AEE2-89925711AD2B}" type="presOf" srcId="{5D7E5683-ADF1-422E-A97F-FD886E6C2D5C}" destId="{DB4588A3-39BD-4E75-AA40-808D44E176F2}" srcOrd="0" destOrd="0" presId="urn:microsoft.com/office/officeart/2018/2/layout/IconVerticalSolidList"/>
    <dgm:cxn modelId="{24CABE18-5923-4473-B362-74FF14FA3554}" srcId="{A5AEB6F6-F260-440A-881A-1F311437BCBE}" destId="{044DA6F4-2DC3-4E2D-9744-417290BE8873}" srcOrd="3" destOrd="0" parTransId="{E5283E97-49C6-4CC9-9A52-A6C6F5997DA6}" sibTransId="{0ED5D33B-F8B5-4C7F-82F3-8FAC9A6879B6}"/>
    <dgm:cxn modelId="{221B731B-3244-4E94-9AFB-13F5156DAEEA}" srcId="{A5AEB6F6-F260-440A-881A-1F311437BCBE}" destId="{6984EBAB-2E74-4DFE-A263-4622F7188792}" srcOrd="2" destOrd="0" parTransId="{6748939D-93FC-45D0-843F-458CB428F7DB}" sibTransId="{5852AB62-4E6C-4B2B-9316-99613F32BD15}"/>
    <dgm:cxn modelId="{EB514F23-306B-4FD0-A00E-F083EAA39F56}" type="presOf" srcId="{6984EBAB-2E74-4DFE-A263-4622F7188792}" destId="{5D5897DD-4A33-4744-A4ED-11D38C4461E3}" srcOrd="0" destOrd="0" presId="urn:microsoft.com/office/officeart/2018/2/layout/IconVerticalSolidList"/>
    <dgm:cxn modelId="{ACC3182A-D38B-4ADF-8D04-E8DA6AA3D2AD}" srcId="{A5AEB6F6-F260-440A-881A-1F311437BCBE}" destId="{5D7E5683-ADF1-422E-A97F-FD886E6C2D5C}" srcOrd="1" destOrd="0" parTransId="{EB744E88-1D85-4B6B-AC97-5C0616255EC0}" sibTransId="{05F44BB4-1FF9-499D-8E9E-92B02A7B3ACC}"/>
    <dgm:cxn modelId="{7A876E66-3DD3-40E7-84B3-E736E1C1A4FD}" type="presOf" srcId="{A5AEB6F6-F260-440A-881A-1F311437BCBE}" destId="{3DB64D2D-71FA-438C-888D-633F23C06C67}" srcOrd="0" destOrd="0" presId="urn:microsoft.com/office/officeart/2018/2/layout/IconVerticalSolidList"/>
    <dgm:cxn modelId="{F6959356-D663-4ACF-8ACF-0D0AD8966A26}" srcId="{A5AEB6F6-F260-440A-881A-1F311437BCBE}" destId="{F690BADB-ACD1-4369-8B94-CEB42CB0B986}" srcOrd="0" destOrd="0" parTransId="{EF54115F-535E-41B9-A148-B8A58F48F24D}" sibTransId="{D7DD3ABA-5451-4293-BF76-C79C76DE9B4C}"/>
    <dgm:cxn modelId="{44E0F8C2-70FA-407D-A75C-083ED15BC712}" type="presOf" srcId="{F690BADB-ACD1-4369-8B94-CEB42CB0B986}" destId="{733FA977-6758-412B-AF9E-6BF1E7A5CD7B}" srcOrd="0" destOrd="0" presId="urn:microsoft.com/office/officeart/2018/2/layout/IconVerticalSolidList"/>
    <dgm:cxn modelId="{E432CCCB-4782-4CFE-B0AA-DB72B12F7D07}" type="presOf" srcId="{044DA6F4-2DC3-4E2D-9744-417290BE8873}" destId="{C1C5B8D2-93E8-4789-88EC-A4E5C84B5E9F}" srcOrd="0" destOrd="0" presId="urn:microsoft.com/office/officeart/2018/2/layout/IconVerticalSolidList"/>
    <dgm:cxn modelId="{5701EE21-C813-4824-9A21-74B2F64B101A}" type="presParOf" srcId="{3DB64D2D-71FA-438C-888D-633F23C06C67}" destId="{462DC118-D20E-4F44-80C2-30D447BD4F1B}" srcOrd="0" destOrd="0" presId="urn:microsoft.com/office/officeart/2018/2/layout/IconVerticalSolidList"/>
    <dgm:cxn modelId="{32FE6480-4A65-4D16-B42C-85613FC99ED0}" type="presParOf" srcId="{462DC118-D20E-4F44-80C2-30D447BD4F1B}" destId="{8FC02DFD-3256-4669-8BB3-EF2106B2CF6D}" srcOrd="0" destOrd="0" presId="urn:microsoft.com/office/officeart/2018/2/layout/IconVerticalSolidList"/>
    <dgm:cxn modelId="{8EFA38AD-803D-4600-AC75-50B443CA8FDD}" type="presParOf" srcId="{462DC118-D20E-4F44-80C2-30D447BD4F1B}" destId="{6AC6D579-255D-4502-BD9F-FD21BB32FD83}" srcOrd="1" destOrd="0" presId="urn:microsoft.com/office/officeart/2018/2/layout/IconVerticalSolidList"/>
    <dgm:cxn modelId="{D32B04B1-BD9D-4DF1-86F2-79C9ABF3D0A4}" type="presParOf" srcId="{462DC118-D20E-4F44-80C2-30D447BD4F1B}" destId="{6E16E075-97E8-4083-84E5-58D3FE393D24}" srcOrd="2" destOrd="0" presId="urn:microsoft.com/office/officeart/2018/2/layout/IconVerticalSolidList"/>
    <dgm:cxn modelId="{474381F1-EBF5-4A0A-A648-7A122C347CB6}" type="presParOf" srcId="{462DC118-D20E-4F44-80C2-30D447BD4F1B}" destId="{733FA977-6758-412B-AF9E-6BF1E7A5CD7B}" srcOrd="3" destOrd="0" presId="urn:microsoft.com/office/officeart/2018/2/layout/IconVerticalSolidList"/>
    <dgm:cxn modelId="{3A1AA995-DB45-4FB9-8BBF-CA19340FEDB7}" type="presParOf" srcId="{3DB64D2D-71FA-438C-888D-633F23C06C67}" destId="{6282103B-EFE7-4AA0-92FC-55FED7936E04}" srcOrd="1" destOrd="0" presId="urn:microsoft.com/office/officeart/2018/2/layout/IconVerticalSolidList"/>
    <dgm:cxn modelId="{869D4460-10B3-4891-9A2D-954D52D05BE9}" type="presParOf" srcId="{3DB64D2D-71FA-438C-888D-633F23C06C67}" destId="{342B9341-FFAB-468B-B1AA-FA2C9221A02E}" srcOrd="2" destOrd="0" presId="urn:microsoft.com/office/officeart/2018/2/layout/IconVerticalSolidList"/>
    <dgm:cxn modelId="{F09E1E1B-906D-4C28-B567-CC85F8D77D55}" type="presParOf" srcId="{342B9341-FFAB-468B-B1AA-FA2C9221A02E}" destId="{6DEBD404-F04F-46B7-8466-78272F6B135E}" srcOrd="0" destOrd="0" presId="urn:microsoft.com/office/officeart/2018/2/layout/IconVerticalSolidList"/>
    <dgm:cxn modelId="{99FF7B8B-060C-452C-BB6C-630377C23894}" type="presParOf" srcId="{342B9341-FFAB-468B-B1AA-FA2C9221A02E}" destId="{C90D2647-0096-4722-9760-87DE6DEF7060}" srcOrd="1" destOrd="0" presId="urn:microsoft.com/office/officeart/2018/2/layout/IconVerticalSolidList"/>
    <dgm:cxn modelId="{31C1D45C-973E-43E2-97A3-DCAC3CB1CD49}" type="presParOf" srcId="{342B9341-FFAB-468B-B1AA-FA2C9221A02E}" destId="{193A634B-AD56-48CA-9387-94714B7D7815}" srcOrd="2" destOrd="0" presId="urn:microsoft.com/office/officeart/2018/2/layout/IconVerticalSolidList"/>
    <dgm:cxn modelId="{CFEB3512-0FF2-4E11-9BC7-A96DCF28ABF2}" type="presParOf" srcId="{342B9341-FFAB-468B-B1AA-FA2C9221A02E}" destId="{DB4588A3-39BD-4E75-AA40-808D44E176F2}" srcOrd="3" destOrd="0" presId="urn:microsoft.com/office/officeart/2018/2/layout/IconVerticalSolidList"/>
    <dgm:cxn modelId="{FB03F5A7-6495-4583-81EF-E4FF06EAB537}" type="presParOf" srcId="{3DB64D2D-71FA-438C-888D-633F23C06C67}" destId="{5210F316-9544-463A-A96D-D204E848D268}" srcOrd="3" destOrd="0" presId="urn:microsoft.com/office/officeart/2018/2/layout/IconVerticalSolidList"/>
    <dgm:cxn modelId="{57682D03-6F88-4552-9088-CE534B432A2A}" type="presParOf" srcId="{3DB64D2D-71FA-438C-888D-633F23C06C67}" destId="{69AFC211-B653-40B8-AD69-108C13E780FB}" srcOrd="4" destOrd="0" presId="urn:microsoft.com/office/officeart/2018/2/layout/IconVerticalSolidList"/>
    <dgm:cxn modelId="{C3AD3E3E-AFA5-4220-86B7-CBC150CB67C6}" type="presParOf" srcId="{69AFC211-B653-40B8-AD69-108C13E780FB}" destId="{F29D7C10-65DB-4F45-9B68-05999AC440F6}" srcOrd="0" destOrd="0" presId="urn:microsoft.com/office/officeart/2018/2/layout/IconVerticalSolidList"/>
    <dgm:cxn modelId="{0DADFFCC-B556-4D33-9C78-135525ACCC2D}" type="presParOf" srcId="{69AFC211-B653-40B8-AD69-108C13E780FB}" destId="{C4E35F0F-23B3-441D-8909-BBBD01974B08}" srcOrd="1" destOrd="0" presId="urn:microsoft.com/office/officeart/2018/2/layout/IconVerticalSolidList"/>
    <dgm:cxn modelId="{41485F42-5CD6-4568-A9F6-56D160697AA5}" type="presParOf" srcId="{69AFC211-B653-40B8-AD69-108C13E780FB}" destId="{0202CC20-065D-41E0-A5FD-C521190DBC35}" srcOrd="2" destOrd="0" presId="urn:microsoft.com/office/officeart/2018/2/layout/IconVerticalSolidList"/>
    <dgm:cxn modelId="{3F0EF156-0047-4519-9619-37B0E1A84B20}" type="presParOf" srcId="{69AFC211-B653-40B8-AD69-108C13E780FB}" destId="{5D5897DD-4A33-4744-A4ED-11D38C4461E3}" srcOrd="3" destOrd="0" presId="urn:microsoft.com/office/officeart/2018/2/layout/IconVerticalSolidList"/>
    <dgm:cxn modelId="{9AB02CE4-CD91-4542-819C-3BF79C4EAEDD}" type="presParOf" srcId="{3DB64D2D-71FA-438C-888D-633F23C06C67}" destId="{3DE11B9F-9FE7-47CB-AF14-4C68579B67D7}" srcOrd="5" destOrd="0" presId="urn:microsoft.com/office/officeart/2018/2/layout/IconVerticalSolidList"/>
    <dgm:cxn modelId="{E1D8B732-C98E-4ED7-A2B2-5C804AFC4FCC}" type="presParOf" srcId="{3DB64D2D-71FA-438C-888D-633F23C06C67}" destId="{753E01FD-8613-4BDE-8946-821A0E80BFB9}" srcOrd="6" destOrd="0" presId="urn:microsoft.com/office/officeart/2018/2/layout/IconVerticalSolidList"/>
    <dgm:cxn modelId="{BD039F13-4444-46DE-9EE2-C7A3AE82B1EC}" type="presParOf" srcId="{753E01FD-8613-4BDE-8946-821A0E80BFB9}" destId="{00AC3DD9-3EC6-4F61-B251-E39F5E2ACFF7}" srcOrd="0" destOrd="0" presId="urn:microsoft.com/office/officeart/2018/2/layout/IconVerticalSolidList"/>
    <dgm:cxn modelId="{6FA26507-B7A9-471E-810E-1B75B3E436F6}" type="presParOf" srcId="{753E01FD-8613-4BDE-8946-821A0E80BFB9}" destId="{9DDD77D1-9E62-45CD-81C5-5DFAF3BDC1C1}" srcOrd="1" destOrd="0" presId="urn:microsoft.com/office/officeart/2018/2/layout/IconVerticalSolidList"/>
    <dgm:cxn modelId="{99EE4769-CD8F-4D5E-B893-461EF9071B2D}" type="presParOf" srcId="{753E01FD-8613-4BDE-8946-821A0E80BFB9}" destId="{E8BDEF8F-E1DF-4E9B-A787-0CE5292D128F}" srcOrd="2" destOrd="0" presId="urn:microsoft.com/office/officeart/2018/2/layout/IconVerticalSolidList"/>
    <dgm:cxn modelId="{4DFE0820-F0A3-43E6-B9DC-E3ACF8C509E4}" type="presParOf" srcId="{753E01FD-8613-4BDE-8946-821A0E80BFB9}" destId="{C1C5B8D2-93E8-4789-88EC-A4E5C84B5E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AEBE9-AA2A-463B-954B-6799987C8B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E10881-8A69-4B94-ADEA-95C43C9B263B}">
      <dgm:prSet/>
      <dgm:spPr/>
      <dgm:t>
        <a:bodyPr/>
        <a:lstStyle/>
        <a:p>
          <a:r>
            <a:rPr lang="en-US"/>
            <a:t>Local / County Government</a:t>
          </a:r>
        </a:p>
      </dgm:t>
    </dgm:pt>
    <dgm:pt modelId="{6DD77C30-3C3F-4AC3-B7C8-B42C58749B0A}" type="parTrans" cxnId="{818141CF-F029-4131-8CFC-E2E436BA1161}">
      <dgm:prSet/>
      <dgm:spPr/>
      <dgm:t>
        <a:bodyPr/>
        <a:lstStyle/>
        <a:p>
          <a:endParaRPr lang="en-US"/>
        </a:p>
      </dgm:t>
    </dgm:pt>
    <dgm:pt modelId="{A5216832-7D9E-4A2F-BFCF-21378C1792AE}" type="sibTrans" cxnId="{818141CF-F029-4131-8CFC-E2E436BA1161}">
      <dgm:prSet/>
      <dgm:spPr/>
      <dgm:t>
        <a:bodyPr/>
        <a:lstStyle/>
        <a:p>
          <a:endParaRPr lang="en-US"/>
        </a:p>
      </dgm:t>
    </dgm:pt>
    <dgm:pt modelId="{55F8EAC5-3CBA-4325-B6CC-8D7D1F822FA5}">
      <dgm:prSet/>
      <dgm:spPr/>
      <dgm:t>
        <a:bodyPr/>
        <a:lstStyle/>
        <a:p>
          <a:r>
            <a:rPr lang="en-US"/>
            <a:t>Strict geographic restriction (assignment of funds)</a:t>
          </a:r>
        </a:p>
      </dgm:t>
    </dgm:pt>
    <dgm:pt modelId="{FD0FE378-CF6D-44AB-B6D1-6E14F4A934FA}" type="parTrans" cxnId="{A058C725-0056-464D-90E1-730221A25A72}">
      <dgm:prSet/>
      <dgm:spPr/>
      <dgm:t>
        <a:bodyPr/>
        <a:lstStyle/>
        <a:p>
          <a:endParaRPr lang="en-US"/>
        </a:p>
      </dgm:t>
    </dgm:pt>
    <dgm:pt modelId="{1B173EEA-3FDE-473B-9EB6-847E285B61CA}" type="sibTrans" cxnId="{A058C725-0056-464D-90E1-730221A25A72}">
      <dgm:prSet/>
      <dgm:spPr/>
      <dgm:t>
        <a:bodyPr/>
        <a:lstStyle/>
        <a:p>
          <a:endParaRPr lang="en-US"/>
        </a:p>
      </dgm:t>
    </dgm:pt>
    <dgm:pt modelId="{CAEAF8A1-B320-4C98-966B-E181A21F84C0}">
      <dgm:prSet/>
      <dgm:spPr/>
      <dgm:t>
        <a:bodyPr/>
        <a:lstStyle/>
        <a:p>
          <a:r>
            <a:rPr lang="en-US"/>
            <a:t>Limited funding</a:t>
          </a:r>
        </a:p>
      </dgm:t>
    </dgm:pt>
    <dgm:pt modelId="{026067FC-5251-4A16-B0F7-9AEEC600ABEB}" type="parTrans" cxnId="{891382FF-161C-4537-8167-923DB27C2F97}">
      <dgm:prSet/>
      <dgm:spPr/>
      <dgm:t>
        <a:bodyPr/>
        <a:lstStyle/>
        <a:p>
          <a:endParaRPr lang="en-US"/>
        </a:p>
      </dgm:t>
    </dgm:pt>
    <dgm:pt modelId="{339C3FAA-8DDF-499E-8B44-BEE5C1E474E6}" type="sibTrans" cxnId="{891382FF-161C-4537-8167-923DB27C2F97}">
      <dgm:prSet/>
      <dgm:spPr/>
      <dgm:t>
        <a:bodyPr/>
        <a:lstStyle/>
        <a:p>
          <a:endParaRPr lang="en-US"/>
        </a:p>
      </dgm:t>
    </dgm:pt>
    <dgm:pt modelId="{01821CA5-A03D-4633-A9F8-CD58A6F3A2A1}">
      <dgm:prSet/>
      <dgm:spPr/>
      <dgm:t>
        <a:bodyPr/>
        <a:lstStyle/>
        <a:p>
          <a:r>
            <a:rPr lang="en-US"/>
            <a:t>Is it federal, but run through a local office?</a:t>
          </a:r>
        </a:p>
      </dgm:t>
    </dgm:pt>
    <dgm:pt modelId="{CCF8835D-3403-4033-BDAD-D77943A758FF}" type="parTrans" cxnId="{4C5CDD6D-0C86-4DE1-80E0-7A1117208056}">
      <dgm:prSet/>
      <dgm:spPr/>
      <dgm:t>
        <a:bodyPr/>
        <a:lstStyle/>
        <a:p>
          <a:endParaRPr lang="en-US"/>
        </a:p>
      </dgm:t>
    </dgm:pt>
    <dgm:pt modelId="{2EAC6BA9-1700-4793-8A4C-43A2B798E9C7}" type="sibTrans" cxnId="{4C5CDD6D-0C86-4DE1-80E0-7A1117208056}">
      <dgm:prSet/>
      <dgm:spPr/>
      <dgm:t>
        <a:bodyPr/>
        <a:lstStyle/>
        <a:p>
          <a:endParaRPr lang="en-US"/>
        </a:p>
      </dgm:t>
    </dgm:pt>
    <dgm:pt modelId="{BA093C93-DFBC-4F41-AD2E-40947A3FF154}">
      <dgm:prSet/>
      <dgm:spPr/>
      <dgm:t>
        <a:bodyPr/>
        <a:lstStyle/>
        <a:p>
          <a:r>
            <a:rPr lang="en-US"/>
            <a:t>If so, all the federal rules come along with it</a:t>
          </a:r>
        </a:p>
      </dgm:t>
    </dgm:pt>
    <dgm:pt modelId="{C75C9A8D-81D2-4DC3-8BDA-DEFC32437480}" type="parTrans" cxnId="{8A892145-48BE-4B87-9C9C-4EC10B566E68}">
      <dgm:prSet/>
      <dgm:spPr/>
      <dgm:t>
        <a:bodyPr/>
        <a:lstStyle/>
        <a:p>
          <a:endParaRPr lang="en-US"/>
        </a:p>
      </dgm:t>
    </dgm:pt>
    <dgm:pt modelId="{A588492F-E53E-40F4-AA5E-19F4D17C2AEC}" type="sibTrans" cxnId="{8A892145-48BE-4B87-9C9C-4EC10B566E68}">
      <dgm:prSet/>
      <dgm:spPr/>
      <dgm:t>
        <a:bodyPr/>
        <a:lstStyle/>
        <a:p>
          <a:endParaRPr lang="en-US"/>
        </a:p>
      </dgm:t>
    </dgm:pt>
    <dgm:pt modelId="{E1A315D0-B0A0-4420-9E8D-781F8FD71FDE}">
      <dgm:prSet/>
      <dgm:spPr/>
      <dgm:t>
        <a:bodyPr/>
        <a:lstStyle/>
        <a:p>
          <a:r>
            <a:rPr lang="en-US"/>
            <a:t>Understand the source: TIF, Federal pass-through, tribal, etc</a:t>
          </a:r>
        </a:p>
      </dgm:t>
    </dgm:pt>
    <dgm:pt modelId="{691CCC71-99C2-41A1-B2FD-66466D4FCD0F}" type="parTrans" cxnId="{A68AA3D8-A529-4E42-A326-D2FE1F56E50D}">
      <dgm:prSet/>
      <dgm:spPr/>
      <dgm:t>
        <a:bodyPr/>
        <a:lstStyle/>
        <a:p>
          <a:endParaRPr lang="en-US"/>
        </a:p>
      </dgm:t>
    </dgm:pt>
    <dgm:pt modelId="{C2557239-0746-4026-B14F-2B24982C9354}" type="sibTrans" cxnId="{A68AA3D8-A529-4E42-A326-D2FE1F56E50D}">
      <dgm:prSet/>
      <dgm:spPr/>
      <dgm:t>
        <a:bodyPr/>
        <a:lstStyle/>
        <a:p>
          <a:endParaRPr lang="en-US"/>
        </a:p>
      </dgm:t>
    </dgm:pt>
    <dgm:pt modelId="{8E7598AB-9929-4EAB-B8DC-155BEB85F33D}">
      <dgm:prSet/>
      <dgm:spPr/>
      <dgm:t>
        <a:bodyPr/>
        <a:lstStyle/>
        <a:p>
          <a:r>
            <a:rPr lang="en-US"/>
            <a:t>State Government</a:t>
          </a:r>
        </a:p>
      </dgm:t>
    </dgm:pt>
    <dgm:pt modelId="{6F40825B-76DD-4EB0-B73E-071EAB266CE4}" type="parTrans" cxnId="{555B6934-8D10-45B4-9024-8E35FEEAA4FC}">
      <dgm:prSet/>
      <dgm:spPr/>
      <dgm:t>
        <a:bodyPr/>
        <a:lstStyle/>
        <a:p>
          <a:endParaRPr lang="en-US"/>
        </a:p>
      </dgm:t>
    </dgm:pt>
    <dgm:pt modelId="{81AA37F4-2C50-4208-A453-E7869E1654E5}" type="sibTrans" cxnId="{555B6934-8D10-45B4-9024-8E35FEEAA4FC}">
      <dgm:prSet/>
      <dgm:spPr/>
      <dgm:t>
        <a:bodyPr/>
        <a:lstStyle/>
        <a:p>
          <a:endParaRPr lang="en-US"/>
        </a:p>
      </dgm:t>
    </dgm:pt>
    <dgm:pt modelId="{AFF154C4-F6FF-4904-952F-EF6A3BF94C00}">
      <dgm:prSet/>
      <dgm:spPr/>
      <dgm:t>
        <a:bodyPr/>
        <a:lstStyle/>
        <a:p>
          <a:r>
            <a:rPr lang="en-US"/>
            <a:t>Very interest focused</a:t>
          </a:r>
        </a:p>
      </dgm:t>
    </dgm:pt>
    <dgm:pt modelId="{2078C9B4-7309-4125-839F-966263EE2371}" type="parTrans" cxnId="{02A516DE-611A-44F2-BC96-E1B27124A949}">
      <dgm:prSet/>
      <dgm:spPr/>
      <dgm:t>
        <a:bodyPr/>
        <a:lstStyle/>
        <a:p>
          <a:endParaRPr lang="en-US"/>
        </a:p>
      </dgm:t>
    </dgm:pt>
    <dgm:pt modelId="{B94232E3-E8CF-4B36-BFD1-84B8EF03AECE}" type="sibTrans" cxnId="{02A516DE-611A-44F2-BC96-E1B27124A949}">
      <dgm:prSet/>
      <dgm:spPr/>
      <dgm:t>
        <a:bodyPr/>
        <a:lstStyle/>
        <a:p>
          <a:endParaRPr lang="en-US"/>
        </a:p>
      </dgm:t>
    </dgm:pt>
    <dgm:pt modelId="{78FCEF65-4F09-426A-9CB5-6D2ECA5524AA}">
      <dgm:prSet/>
      <dgm:spPr/>
      <dgm:t>
        <a:bodyPr/>
        <a:lstStyle/>
        <a:p>
          <a:r>
            <a:rPr lang="en-US"/>
            <a:t>Tourism, Small Business Development</a:t>
          </a:r>
        </a:p>
      </dgm:t>
    </dgm:pt>
    <dgm:pt modelId="{71733178-6DA3-4EB9-847F-E30211BBA12A}" type="parTrans" cxnId="{D9E1AD4D-CAA4-416F-A28D-B43EEAF26160}">
      <dgm:prSet/>
      <dgm:spPr/>
      <dgm:t>
        <a:bodyPr/>
        <a:lstStyle/>
        <a:p>
          <a:endParaRPr lang="en-US"/>
        </a:p>
      </dgm:t>
    </dgm:pt>
    <dgm:pt modelId="{73CED4FA-CC59-45F7-BBC7-C25CD6769A72}" type="sibTrans" cxnId="{D9E1AD4D-CAA4-416F-A28D-B43EEAF26160}">
      <dgm:prSet/>
      <dgm:spPr/>
      <dgm:t>
        <a:bodyPr/>
        <a:lstStyle/>
        <a:p>
          <a:endParaRPr lang="en-US"/>
        </a:p>
      </dgm:t>
    </dgm:pt>
    <dgm:pt modelId="{0707D85B-D11D-4CEA-9A25-D4CE89D71A86}">
      <dgm:prSet/>
      <dgm:spPr/>
      <dgm:t>
        <a:bodyPr/>
        <a:lstStyle/>
        <a:p>
          <a:r>
            <a:rPr lang="en-US"/>
            <a:t>Brownfields</a:t>
          </a:r>
        </a:p>
      </dgm:t>
    </dgm:pt>
    <dgm:pt modelId="{C451A75C-19B3-4031-9135-BD1F58F1FA41}" type="parTrans" cxnId="{55058722-399C-45FB-B46E-DA7BB94E4164}">
      <dgm:prSet/>
      <dgm:spPr/>
      <dgm:t>
        <a:bodyPr/>
        <a:lstStyle/>
        <a:p>
          <a:endParaRPr lang="en-US"/>
        </a:p>
      </dgm:t>
    </dgm:pt>
    <dgm:pt modelId="{B69CA9B3-A23E-4A36-9B1A-1E4937BE4041}" type="sibTrans" cxnId="{55058722-399C-45FB-B46E-DA7BB94E4164}">
      <dgm:prSet/>
      <dgm:spPr/>
      <dgm:t>
        <a:bodyPr/>
        <a:lstStyle/>
        <a:p>
          <a:endParaRPr lang="en-US"/>
        </a:p>
      </dgm:t>
    </dgm:pt>
    <dgm:pt modelId="{FA3984BA-F8E4-430A-B6AD-37A7EB560F26}">
      <dgm:prSet/>
      <dgm:spPr/>
      <dgm:t>
        <a:bodyPr/>
        <a:lstStyle/>
        <a:p>
          <a:r>
            <a:rPr lang="en-US"/>
            <a:t>Job Training</a:t>
          </a:r>
        </a:p>
      </dgm:t>
    </dgm:pt>
    <dgm:pt modelId="{13C4308A-6CD5-401E-A989-88CF21BF46DC}" type="parTrans" cxnId="{0CA1356E-EFD1-417E-9A38-1691DD94496D}">
      <dgm:prSet/>
      <dgm:spPr/>
      <dgm:t>
        <a:bodyPr/>
        <a:lstStyle/>
        <a:p>
          <a:endParaRPr lang="en-US"/>
        </a:p>
      </dgm:t>
    </dgm:pt>
    <dgm:pt modelId="{383A10E6-7362-4FEB-9CBC-344EC5C858B0}" type="sibTrans" cxnId="{0CA1356E-EFD1-417E-9A38-1691DD94496D}">
      <dgm:prSet/>
      <dgm:spPr/>
      <dgm:t>
        <a:bodyPr/>
        <a:lstStyle/>
        <a:p>
          <a:endParaRPr lang="en-US"/>
        </a:p>
      </dgm:t>
    </dgm:pt>
    <dgm:pt modelId="{40E06E81-EC4C-4AFB-A2D8-DDF9E437FE43}">
      <dgm:prSet/>
      <dgm:spPr/>
      <dgm:t>
        <a:bodyPr/>
        <a:lstStyle/>
        <a:p>
          <a:r>
            <a:rPr lang="en-US"/>
            <a:t>Run by the departments that oversee the interest area</a:t>
          </a:r>
        </a:p>
      </dgm:t>
    </dgm:pt>
    <dgm:pt modelId="{16929466-2834-4C01-B096-768E7AC810B1}" type="parTrans" cxnId="{771A0BFB-FB14-4B53-B0EF-34C94A81B1EE}">
      <dgm:prSet/>
      <dgm:spPr/>
      <dgm:t>
        <a:bodyPr/>
        <a:lstStyle/>
        <a:p>
          <a:endParaRPr lang="en-US"/>
        </a:p>
      </dgm:t>
    </dgm:pt>
    <dgm:pt modelId="{55F5E525-CE09-4709-AC83-544F9F2BAB2D}" type="sibTrans" cxnId="{771A0BFB-FB14-4B53-B0EF-34C94A81B1EE}">
      <dgm:prSet/>
      <dgm:spPr/>
      <dgm:t>
        <a:bodyPr/>
        <a:lstStyle/>
        <a:p>
          <a:endParaRPr lang="en-US"/>
        </a:p>
      </dgm:t>
    </dgm:pt>
    <dgm:pt modelId="{BD4ED4F0-8160-420D-A4EA-F058A056C344}" type="pres">
      <dgm:prSet presAssocID="{647AEBE9-AA2A-463B-954B-6799987C8B82}" presName="linear" presStyleCnt="0">
        <dgm:presLayoutVars>
          <dgm:animLvl val="lvl"/>
          <dgm:resizeHandles val="exact"/>
        </dgm:presLayoutVars>
      </dgm:prSet>
      <dgm:spPr/>
    </dgm:pt>
    <dgm:pt modelId="{DFB866D7-1948-47CC-96BD-D0E0FDF22735}" type="pres">
      <dgm:prSet presAssocID="{0FE10881-8A69-4B94-ADEA-95C43C9B263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4FAD83-614E-48B4-9284-B8FC725C0DD1}" type="pres">
      <dgm:prSet presAssocID="{0FE10881-8A69-4B94-ADEA-95C43C9B263B}" presName="childText" presStyleLbl="revTx" presStyleIdx="0" presStyleCnt="2">
        <dgm:presLayoutVars>
          <dgm:bulletEnabled val="1"/>
        </dgm:presLayoutVars>
      </dgm:prSet>
      <dgm:spPr/>
    </dgm:pt>
    <dgm:pt modelId="{9F5D99D7-FF16-48F0-9F84-FACFF99536BB}" type="pres">
      <dgm:prSet presAssocID="{8E7598AB-9929-4EAB-B8DC-155BEB85F3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73D54C-C510-414D-BECD-04502D197231}" type="pres">
      <dgm:prSet presAssocID="{8E7598AB-9929-4EAB-B8DC-155BEB85F33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D664016-06ED-442D-BD43-652E7DDCC068}" type="presOf" srcId="{55F8EAC5-3CBA-4325-B6CC-8D7D1F822FA5}" destId="{3F4FAD83-614E-48B4-9284-B8FC725C0DD1}" srcOrd="0" destOrd="0" presId="urn:microsoft.com/office/officeart/2005/8/layout/vList2"/>
    <dgm:cxn modelId="{BC897221-2D1A-47C3-8D18-AE583C288915}" type="presOf" srcId="{AFF154C4-F6FF-4904-952F-EF6A3BF94C00}" destId="{AE73D54C-C510-414D-BECD-04502D197231}" srcOrd="0" destOrd="0" presId="urn:microsoft.com/office/officeart/2005/8/layout/vList2"/>
    <dgm:cxn modelId="{55058722-399C-45FB-B46E-DA7BB94E4164}" srcId="{AFF154C4-F6FF-4904-952F-EF6A3BF94C00}" destId="{0707D85B-D11D-4CEA-9A25-D4CE89D71A86}" srcOrd="1" destOrd="0" parTransId="{C451A75C-19B3-4031-9135-BD1F58F1FA41}" sibTransId="{B69CA9B3-A23E-4A36-9B1A-1E4937BE4041}"/>
    <dgm:cxn modelId="{C4250723-05FE-43F7-986E-8FA1D9B9270B}" type="presOf" srcId="{BA093C93-DFBC-4F41-AD2E-40947A3FF154}" destId="{3F4FAD83-614E-48B4-9284-B8FC725C0DD1}" srcOrd="0" destOrd="3" presId="urn:microsoft.com/office/officeart/2005/8/layout/vList2"/>
    <dgm:cxn modelId="{A058C725-0056-464D-90E1-730221A25A72}" srcId="{0FE10881-8A69-4B94-ADEA-95C43C9B263B}" destId="{55F8EAC5-3CBA-4325-B6CC-8D7D1F822FA5}" srcOrd="0" destOrd="0" parTransId="{FD0FE378-CF6D-44AB-B6D1-6E14F4A934FA}" sibTransId="{1B173EEA-3FDE-473B-9EB6-847E285B61CA}"/>
    <dgm:cxn modelId="{555B6934-8D10-45B4-9024-8E35FEEAA4FC}" srcId="{647AEBE9-AA2A-463B-954B-6799987C8B82}" destId="{8E7598AB-9929-4EAB-B8DC-155BEB85F33D}" srcOrd="1" destOrd="0" parTransId="{6F40825B-76DD-4EB0-B73E-071EAB266CE4}" sibTransId="{81AA37F4-2C50-4208-A453-E7869E1654E5}"/>
    <dgm:cxn modelId="{71590740-92F6-4054-B813-3264CD88726F}" type="presOf" srcId="{CAEAF8A1-B320-4C98-966B-E181A21F84C0}" destId="{3F4FAD83-614E-48B4-9284-B8FC725C0DD1}" srcOrd="0" destOrd="1" presId="urn:microsoft.com/office/officeart/2005/8/layout/vList2"/>
    <dgm:cxn modelId="{8A892145-48BE-4B87-9C9C-4EC10B566E68}" srcId="{01821CA5-A03D-4633-A9F8-CD58A6F3A2A1}" destId="{BA093C93-DFBC-4F41-AD2E-40947A3FF154}" srcOrd="0" destOrd="0" parTransId="{C75C9A8D-81D2-4DC3-8BDA-DEFC32437480}" sibTransId="{A588492F-E53E-40F4-AA5E-19F4D17C2AEC}"/>
    <dgm:cxn modelId="{D9E1AD4D-CAA4-416F-A28D-B43EEAF26160}" srcId="{AFF154C4-F6FF-4904-952F-EF6A3BF94C00}" destId="{78FCEF65-4F09-426A-9CB5-6D2ECA5524AA}" srcOrd="0" destOrd="0" parTransId="{71733178-6DA3-4EB9-847F-E30211BBA12A}" sibTransId="{73CED4FA-CC59-45F7-BBC7-C25CD6769A72}"/>
    <dgm:cxn modelId="{EB76C14D-B5E0-4EAB-9903-3A8581242B98}" type="presOf" srcId="{40E06E81-EC4C-4AFB-A2D8-DDF9E437FE43}" destId="{AE73D54C-C510-414D-BECD-04502D197231}" srcOrd="0" destOrd="4" presId="urn:microsoft.com/office/officeart/2005/8/layout/vList2"/>
    <dgm:cxn modelId="{4C5CDD6D-0C86-4DE1-80E0-7A1117208056}" srcId="{0FE10881-8A69-4B94-ADEA-95C43C9B263B}" destId="{01821CA5-A03D-4633-A9F8-CD58A6F3A2A1}" srcOrd="2" destOrd="0" parTransId="{CCF8835D-3403-4033-BDAD-D77943A758FF}" sibTransId="{2EAC6BA9-1700-4793-8A4C-43A2B798E9C7}"/>
    <dgm:cxn modelId="{0CA1356E-EFD1-417E-9A38-1691DD94496D}" srcId="{AFF154C4-F6FF-4904-952F-EF6A3BF94C00}" destId="{FA3984BA-F8E4-430A-B6AD-37A7EB560F26}" srcOrd="2" destOrd="0" parTransId="{13C4308A-6CD5-401E-A989-88CF21BF46DC}" sibTransId="{383A10E6-7362-4FEB-9CBC-344EC5C858B0}"/>
    <dgm:cxn modelId="{ACC8BE88-4624-4E82-AB52-F619DCAB0F70}" type="presOf" srcId="{0707D85B-D11D-4CEA-9A25-D4CE89D71A86}" destId="{AE73D54C-C510-414D-BECD-04502D197231}" srcOrd="0" destOrd="2" presId="urn:microsoft.com/office/officeart/2005/8/layout/vList2"/>
    <dgm:cxn modelId="{6314408D-8B41-40A3-8395-F7E7DE4F4AFC}" type="presOf" srcId="{FA3984BA-F8E4-430A-B6AD-37A7EB560F26}" destId="{AE73D54C-C510-414D-BECD-04502D197231}" srcOrd="0" destOrd="3" presId="urn:microsoft.com/office/officeart/2005/8/layout/vList2"/>
    <dgm:cxn modelId="{55938E90-B8BE-4D56-BAB3-28CD37163B61}" type="presOf" srcId="{647AEBE9-AA2A-463B-954B-6799987C8B82}" destId="{BD4ED4F0-8160-420D-A4EA-F058A056C344}" srcOrd="0" destOrd="0" presId="urn:microsoft.com/office/officeart/2005/8/layout/vList2"/>
    <dgm:cxn modelId="{CEA9C2B8-5E7A-40AE-BD2F-F37A9C03A45A}" type="presOf" srcId="{01821CA5-A03D-4633-A9F8-CD58A6F3A2A1}" destId="{3F4FAD83-614E-48B4-9284-B8FC725C0DD1}" srcOrd="0" destOrd="2" presId="urn:microsoft.com/office/officeart/2005/8/layout/vList2"/>
    <dgm:cxn modelId="{F97117CF-01F5-4A35-B1D9-366EAECA48A8}" type="presOf" srcId="{78FCEF65-4F09-426A-9CB5-6D2ECA5524AA}" destId="{AE73D54C-C510-414D-BECD-04502D197231}" srcOrd="0" destOrd="1" presId="urn:microsoft.com/office/officeart/2005/8/layout/vList2"/>
    <dgm:cxn modelId="{818141CF-F029-4131-8CFC-E2E436BA1161}" srcId="{647AEBE9-AA2A-463B-954B-6799987C8B82}" destId="{0FE10881-8A69-4B94-ADEA-95C43C9B263B}" srcOrd="0" destOrd="0" parTransId="{6DD77C30-3C3F-4AC3-B7C8-B42C58749B0A}" sibTransId="{A5216832-7D9E-4A2F-BFCF-21378C1792AE}"/>
    <dgm:cxn modelId="{A68AA3D8-A529-4E42-A326-D2FE1F56E50D}" srcId="{01821CA5-A03D-4633-A9F8-CD58A6F3A2A1}" destId="{E1A315D0-B0A0-4420-9E8D-781F8FD71FDE}" srcOrd="1" destOrd="0" parTransId="{691CCC71-99C2-41A1-B2FD-66466D4FCD0F}" sibTransId="{C2557239-0746-4026-B14F-2B24982C9354}"/>
    <dgm:cxn modelId="{19EAB2DA-96DE-4E4A-8E0C-9E2B1538EDB2}" type="presOf" srcId="{0FE10881-8A69-4B94-ADEA-95C43C9B263B}" destId="{DFB866D7-1948-47CC-96BD-D0E0FDF22735}" srcOrd="0" destOrd="0" presId="urn:microsoft.com/office/officeart/2005/8/layout/vList2"/>
    <dgm:cxn modelId="{02A516DE-611A-44F2-BC96-E1B27124A949}" srcId="{8E7598AB-9929-4EAB-B8DC-155BEB85F33D}" destId="{AFF154C4-F6FF-4904-952F-EF6A3BF94C00}" srcOrd="0" destOrd="0" parTransId="{2078C9B4-7309-4125-839F-966263EE2371}" sibTransId="{B94232E3-E8CF-4B36-BFD1-84B8EF03AECE}"/>
    <dgm:cxn modelId="{A74EB7E8-8DCF-4130-A01C-4254D8EA9F4A}" type="presOf" srcId="{E1A315D0-B0A0-4420-9E8D-781F8FD71FDE}" destId="{3F4FAD83-614E-48B4-9284-B8FC725C0DD1}" srcOrd="0" destOrd="4" presId="urn:microsoft.com/office/officeart/2005/8/layout/vList2"/>
    <dgm:cxn modelId="{6F4C11F3-81B2-4393-9CFD-700BF7AF97F4}" type="presOf" srcId="{8E7598AB-9929-4EAB-B8DC-155BEB85F33D}" destId="{9F5D99D7-FF16-48F0-9F84-FACFF99536BB}" srcOrd="0" destOrd="0" presId="urn:microsoft.com/office/officeart/2005/8/layout/vList2"/>
    <dgm:cxn modelId="{771A0BFB-FB14-4B53-B0EF-34C94A81B1EE}" srcId="{AFF154C4-F6FF-4904-952F-EF6A3BF94C00}" destId="{40E06E81-EC4C-4AFB-A2D8-DDF9E437FE43}" srcOrd="3" destOrd="0" parTransId="{16929466-2834-4C01-B096-768E7AC810B1}" sibTransId="{55F5E525-CE09-4709-AC83-544F9F2BAB2D}"/>
    <dgm:cxn modelId="{891382FF-161C-4537-8167-923DB27C2F97}" srcId="{0FE10881-8A69-4B94-ADEA-95C43C9B263B}" destId="{CAEAF8A1-B320-4C98-966B-E181A21F84C0}" srcOrd="1" destOrd="0" parTransId="{026067FC-5251-4A16-B0F7-9AEEC600ABEB}" sibTransId="{339C3FAA-8DDF-499E-8B44-BEE5C1E474E6}"/>
    <dgm:cxn modelId="{6E8A7965-393B-44A2-983D-C6C411AB8AEC}" type="presParOf" srcId="{BD4ED4F0-8160-420D-A4EA-F058A056C344}" destId="{DFB866D7-1948-47CC-96BD-D0E0FDF22735}" srcOrd="0" destOrd="0" presId="urn:microsoft.com/office/officeart/2005/8/layout/vList2"/>
    <dgm:cxn modelId="{09E44D10-3A36-484C-9AE2-552F7E3A0532}" type="presParOf" srcId="{BD4ED4F0-8160-420D-A4EA-F058A056C344}" destId="{3F4FAD83-614E-48B4-9284-B8FC725C0DD1}" srcOrd="1" destOrd="0" presId="urn:microsoft.com/office/officeart/2005/8/layout/vList2"/>
    <dgm:cxn modelId="{5F25BABF-3164-490F-9149-6F7714E87FCE}" type="presParOf" srcId="{BD4ED4F0-8160-420D-A4EA-F058A056C344}" destId="{9F5D99D7-FF16-48F0-9F84-FACFF99536BB}" srcOrd="2" destOrd="0" presId="urn:microsoft.com/office/officeart/2005/8/layout/vList2"/>
    <dgm:cxn modelId="{79B6D01E-F665-4FC4-8B92-D832412FE05B}" type="presParOf" srcId="{BD4ED4F0-8160-420D-A4EA-F058A056C344}" destId="{AE73D54C-C510-414D-BECD-04502D1972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6F4E85-9E3B-4D25-80D8-CD0DB24E52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30EA33-0AC9-4BB3-810C-0C7B570994F2}">
      <dgm:prSet/>
      <dgm:spPr/>
      <dgm:t>
        <a:bodyPr/>
        <a:lstStyle/>
        <a:p>
          <a:r>
            <a:rPr lang="en-US"/>
            <a:t>Not allowing time to write</a:t>
          </a:r>
        </a:p>
      </dgm:t>
    </dgm:pt>
    <dgm:pt modelId="{661EE3D1-3EC0-466C-850D-505EE9F27F8C}" type="parTrans" cxnId="{66E09F79-A5EA-47F5-A50C-10635FDB1613}">
      <dgm:prSet/>
      <dgm:spPr/>
      <dgm:t>
        <a:bodyPr/>
        <a:lstStyle/>
        <a:p>
          <a:endParaRPr lang="en-US"/>
        </a:p>
      </dgm:t>
    </dgm:pt>
    <dgm:pt modelId="{A76CD898-C4A7-4281-AEB4-34CDA18E23A1}" type="sibTrans" cxnId="{66E09F79-A5EA-47F5-A50C-10635FDB1613}">
      <dgm:prSet/>
      <dgm:spPr/>
      <dgm:t>
        <a:bodyPr/>
        <a:lstStyle/>
        <a:p>
          <a:endParaRPr lang="en-US"/>
        </a:p>
      </dgm:t>
    </dgm:pt>
    <dgm:pt modelId="{1EBB5DD3-69C9-4303-8E0F-71C2371C91E9}">
      <dgm:prSet/>
      <dgm:spPr/>
      <dgm:t>
        <a:bodyPr/>
        <a:lstStyle/>
        <a:p>
          <a:r>
            <a:rPr lang="en-US" dirty="0"/>
            <a:t>Proposals submitted three or more days before the deadline have a 37% greater chance of funding. Missing a deadline means disqualification.</a:t>
          </a:r>
        </a:p>
      </dgm:t>
    </dgm:pt>
    <dgm:pt modelId="{FF3AE832-094A-4EAF-9D2F-A5162B5D5457}" type="parTrans" cxnId="{0635540B-B36D-4401-B8EF-B2C62DD45F70}">
      <dgm:prSet/>
      <dgm:spPr/>
      <dgm:t>
        <a:bodyPr/>
        <a:lstStyle/>
        <a:p>
          <a:endParaRPr lang="en-US"/>
        </a:p>
      </dgm:t>
    </dgm:pt>
    <dgm:pt modelId="{19D8CF2F-4687-43F8-84BB-EE9CFBFA597E}" type="sibTrans" cxnId="{0635540B-B36D-4401-B8EF-B2C62DD45F70}">
      <dgm:prSet/>
      <dgm:spPr/>
      <dgm:t>
        <a:bodyPr/>
        <a:lstStyle/>
        <a:p>
          <a:endParaRPr lang="en-US"/>
        </a:p>
      </dgm:t>
    </dgm:pt>
    <dgm:pt modelId="{08507722-0256-4748-BCB0-35632ED0B4A9}">
      <dgm:prSet/>
      <dgm:spPr/>
      <dgm:t>
        <a:bodyPr/>
        <a:lstStyle/>
        <a:p>
          <a:r>
            <a:rPr lang="en-US" dirty="0"/>
            <a:t>Not paying attention to instructions</a:t>
          </a:r>
        </a:p>
      </dgm:t>
    </dgm:pt>
    <dgm:pt modelId="{B7019A3B-6600-4A46-A561-EF58502C90B7}" type="parTrans" cxnId="{63BCF6C5-D9F2-49D5-8612-DCD0E5020FFA}">
      <dgm:prSet/>
      <dgm:spPr/>
      <dgm:t>
        <a:bodyPr/>
        <a:lstStyle/>
        <a:p>
          <a:endParaRPr lang="en-US"/>
        </a:p>
      </dgm:t>
    </dgm:pt>
    <dgm:pt modelId="{0D79024D-4C70-4EBB-864B-71E96DA9F64D}" type="sibTrans" cxnId="{63BCF6C5-D9F2-49D5-8612-DCD0E5020FFA}">
      <dgm:prSet/>
      <dgm:spPr/>
      <dgm:t>
        <a:bodyPr/>
        <a:lstStyle/>
        <a:p>
          <a:endParaRPr lang="en-US"/>
        </a:p>
      </dgm:t>
    </dgm:pt>
    <dgm:pt modelId="{8B9ABFAF-7908-4D45-A580-FF70ADE50E9C}">
      <dgm:prSet/>
      <dgm:spPr/>
      <dgm:t>
        <a:bodyPr/>
        <a:lstStyle/>
        <a:p>
          <a:r>
            <a:rPr lang="en-US"/>
            <a:t>50% of federal grant applications are eliminated because directions are not followed</a:t>
          </a:r>
        </a:p>
      </dgm:t>
    </dgm:pt>
    <dgm:pt modelId="{76400531-E4F1-4D92-82D0-71D3A7C1EB4A}" type="parTrans" cxnId="{11A1EED3-42F5-4718-89AA-6B005B624F7A}">
      <dgm:prSet/>
      <dgm:spPr/>
      <dgm:t>
        <a:bodyPr/>
        <a:lstStyle/>
        <a:p>
          <a:endParaRPr lang="en-US"/>
        </a:p>
      </dgm:t>
    </dgm:pt>
    <dgm:pt modelId="{1B10B612-1862-4864-A1C2-33C06536159D}" type="sibTrans" cxnId="{11A1EED3-42F5-4718-89AA-6B005B624F7A}">
      <dgm:prSet/>
      <dgm:spPr/>
      <dgm:t>
        <a:bodyPr/>
        <a:lstStyle/>
        <a:p>
          <a:endParaRPr lang="en-US"/>
        </a:p>
      </dgm:t>
    </dgm:pt>
    <dgm:pt modelId="{014862E4-AD03-41D9-A0E7-100A112C4C9E}">
      <dgm:prSet/>
      <dgm:spPr/>
      <dgm:t>
        <a:bodyPr/>
        <a:lstStyle/>
        <a:p>
          <a:r>
            <a:rPr lang="en-US" dirty="0"/>
            <a:t>Poor Writing</a:t>
          </a:r>
        </a:p>
      </dgm:t>
    </dgm:pt>
    <dgm:pt modelId="{C036C027-7BBA-4A7E-9E5C-F43964818E48}" type="parTrans" cxnId="{4C3B985E-10A7-45A6-BA03-DDCE2C9B00D0}">
      <dgm:prSet/>
      <dgm:spPr/>
      <dgm:t>
        <a:bodyPr/>
        <a:lstStyle/>
        <a:p>
          <a:endParaRPr lang="en-US"/>
        </a:p>
      </dgm:t>
    </dgm:pt>
    <dgm:pt modelId="{BB70FF57-5347-4199-A7F3-6672ED8D9EB2}" type="sibTrans" cxnId="{4C3B985E-10A7-45A6-BA03-DDCE2C9B00D0}">
      <dgm:prSet/>
      <dgm:spPr/>
      <dgm:t>
        <a:bodyPr/>
        <a:lstStyle/>
        <a:p>
          <a:endParaRPr lang="en-US"/>
        </a:p>
      </dgm:t>
    </dgm:pt>
    <dgm:pt modelId="{12CC167B-2707-48F6-8E13-2F14C5F11753}">
      <dgm:prSet/>
      <dgm:spPr/>
      <dgm:t>
        <a:bodyPr/>
        <a:lstStyle/>
        <a:p>
          <a:r>
            <a:rPr lang="en-US" dirty="0"/>
            <a:t>Avoid acronyms, watch grammar, and use spellcheck.</a:t>
          </a:r>
        </a:p>
      </dgm:t>
    </dgm:pt>
    <dgm:pt modelId="{F93F65CF-AB6E-42C0-AEAE-00450134B8F6}" type="parTrans" cxnId="{C4F3912C-A47D-487A-B3B6-38BB2E3B4F1B}">
      <dgm:prSet/>
      <dgm:spPr/>
      <dgm:t>
        <a:bodyPr/>
        <a:lstStyle/>
        <a:p>
          <a:endParaRPr lang="en-US"/>
        </a:p>
      </dgm:t>
    </dgm:pt>
    <dgm:pt modelId="{B29973A8-8D9D-4358-8A23-7A994497A434}" type="sibTrans" cxnId="{C4F3912C-A47D-487A-B3B6-38BB2E3B4F1B}">
      <dgm:prSet/>
      <dgm:spPr/>
      <dgm:t>
        <a:bodyPr/>
        <a:lstStyle/>
        <a:p>
          <a:endParaRPr lang="en-US"/>
        </a:p>
      </dgm:t>
    </dgm:pt>
    <dgm:pt modelId="{E23B3612-E961-417E-924A-E636CE5F27A5}">
      <dgm:prSet/>
      <dgm:spPr/>
      <dgm:t>
        <a:bodyPr/>
        <a:lstStyle/>
        <a:p>
          <a:r>
            <a:rPr lang="en-US" dirty="0"/>
            <a:t>Failure to edit</a:t>
          </a:r>
        </a:p>
      </dgm:t>
    </dgm:pt>
    <dgm:pt modelId="{885BEA81-A7C0-431B-B978-1EAEFEBD17A4}" type="parTrans" cxnId="{0A4F0764-9C2A-436F-869A-D3B04A3E9F52}">
      <dgm:prSet/>
      <dgm:spPr/>
      <dgm:t>
        <a:bodyPr/>
        <a:lstStyle/>
        <a:p>
          <a:endParaRPr lang="en-US"/>
        </a:p>
      </dgm:t>
    </dgm:pt>
    <dgm:pt modelId="{4AE98D08-C54B-4AFE-B3EA-B4811973C22C}" type="sibTrans" cxnId="{0A4F0764-9C2A-436F-869A-D3B04A3E9F52}">
      <dgm:prSet/>
      <dgm:spPr/>
      <dgm:t>
        <a:bodyPr/>
        <a:lstStyle/>
        <a:p>
          <a:endParaRPr lang="en-US"/>
        </a:p>
      </dgm:t>
    </dgm:pt>
    <dgm:pt modelId="{C3E8C66E-6F87-42C6-A7A5-94CFCB371E94}">
      <dgm:prSet/>
      <dgm:spPr/>
      <dgm:t>
        <a:bodyPr/>
        <a:lstStyle/>
        <a:p>
          <a:r>
            <a:rPr lang="en-US"/>
            <a:t>Lack of data to prove the need</a:t>
          </a:r>
        </a:p>
      </dgm:t>
    </dgm:pt>
    <dgm:pt modelId="{E52A9AAE-B32F-4785-8C2D-04078FD6F4AA}" type="parTrans" cxnId="{B8CEE0F3-42F7-4E27-A2E2-16524D2DA6FB}">
      <dgm:prSet/>
      <dgm:spPr/>
      <dgm:t>
        <a:bodyPr/>
        <a:lstStyle/>
        <a:p>
          <a:endParaRPr lang="en-US"/>
        </a:p>
      </dgm:t>
    </dgm:pt>
    <dgm:pt modelId="{BAD6EB3D-4286-4BC0-966E-BE01E240D931}" type="sibTrans" cxnId="{B8CEE0F3-42F7-4E27-A2E2-16524D2DA6FB}">
      <dgm:prSet/>
      <dgm:spPr/>
      <dgm:t>
        <a:bodyPr/>
        <a:lstStyle/>
        <a:p>
          <a:endParaRPr lang="en-US"/>
        </a:p>
      </dgm:t>
    </dgm:pt>
    <dgm:pt modelId="{429B4E5C-BAAC-4027-9989-AC8E73883FC5}">
      <dgm:prSet/>
      <dgm:spPr/>
      <dgm:t>
        <a:bodyPr/>
        <a:lstStyle/>
        <a:p>
          <a:r>
            <a:rPr lang="en-US" dirty="0"/>
            <a:t>Lack of experience in the field</a:t>
          </a:r>
        </a:p>
      </dgm:t>
    </dgm:pt>
    <dgm:pt modelId="{8686CBD9-12B3-4387-B0C3-460F27D3269B}" type="parTrans" cxnId="{A33798EF-B814-44F7-AB42-4A2BDDD48350}">
      <dgm:prSet/>
      <dgm:spPr/>
      <dgm:t>
        <a:bodyPr/>
        <a:lstStyle/>
        <a:p>
          <a:endParaRPr lang="en-US"/>
        </a:p>
      </dgm:t>
    </dgm:pt>
    <dgm:pt modelId="{715C60E2-4B57-45C9-9CEC-9D0A0FF7A798}" type="sibTrans" cxnId="{A33798EF-B814-44F7-AB42-4A2BDDD48350}">
      <dgm:prSet/>
      <dgm:spPr/>
      <dgm:t>
        <a:bodyPr/>
        <a:lstStyle/>
        <a:p>
          <a:endParaRPr lang="en-US"/>
        </a:p>
      </dgm:t>
    </dgm:pt>
    <dgm:pt modelId="{5C241C70-9D78-48FD-835E-A8CEA056ACD3}">
      <dgm:prSet/>
      <dgm:spPr/>
      <dgm:t>
        <a:bodyPr/>
        <a:lstStyle/>
        <a:p>
          <a:r>
            <a:rPr lang="en-US" dirty="0"/>
            <a:t>Lack of experience in grants management</a:t>
          </a:r>
        </a:p>
      </dgm:t>
    </dgm:pt>
    <dgm:pt modelId="{0623F57C-373D-4BAF-8D05-DF687818E827}" type="parTrans" cxnId="{ABA7EC04-185D-46AE-B41C-DB5306BB3A69}">
      <dgm:prSet/>
      <dgm:spPr/>
      <dgm:t>
        <a:bodyPr/>
        <a:lstStyle/>
        <a:p>
          <a:endParaRPr lang="en-US"/>
        </a:p>
      </dgm:t>
    </dgm:pt>
    <dgm:pt modelId="{F1ED43B2-5806-41EF-9A78-8FB68AAC8220}" type="sibTrans" cxnId="{ABA7EC04-185D-46AE-B41C-DB5306BB3A69}">
      <dgm:prSet/>
      <dgm:spPr/>
      <dgm:t>
        <a:bodyPr/>
        <a:lstStyle/>
        <a:p>
          <a:endParaRPr lang="en-US"/>
        </a:p>
      </dgm:t>
    </dgm:pt>
    <dgm:pt modelId="{05ED5F78-FC13-444F-B025-9BDD89707AF5}">
      <dgm:prSet/>
      <dgm:spPr/>
      <dgm:t>
        <a:bodyPr/>
        <a:lstStyle/>
        <a:p>
          <a:r>
            <a:rPr lang="en-US" dirty="0"/>
            <a:t>Limited number of partners</a:t>
          </a:r>
        </a:p>
      </dgm:t>
    </dgm:pt>
    <dgm:pt modelId="{424C8922-9555-4B93-9682-3678630E78B8}" type="parTrans" cxnId="{53DDEA8D-8F0A-4746-BD2A-26AFC7E186FE}">
      <dgm:prSet/>
      <dgm:spPr/>
      <dgm:t>
        <a:bodyPr/>
        <a:lstStyle/>
        <a:p>
          <a:endParaRPr lang="en-US"/>
        </a:p>
      </dgm:t>
    </dgm:pt>
    <dgm:pt modelId="{463DFCDC-C9C4-4770-A708-2CAFA9588C2D}" type="sibTrans" cxnId="{53DDEA8D-8F0A-4746-BD2A-26AFC7E186FE}">
      <dgm:prSet/>
      <dgm:spPr/>
      <dgm:t>
        <a:bodyPr/>
        <a:lstStyle/>
        <a:p>
          <a:endParaRPr lang="en-US"/>
        </a:p>
      </dgm:t>
    </dgm:pt>
    <dgm:pt modelId="{8C538CF8-7CFD-4447-ACA9-1E82DD182727}">
      <dgm:prSet/>
      <dgm:spPr/>
      <dgm:t>
        <a:bodyPr/>
        <a:lstStyle/>
        <a:p>
          <a:r>
            <a:rPr lang="en-US" dirty="0"/>
            <a:t>Have a professional read over your entire proposal. Use a grant writer at a partner agency or hire an independent grant writer.</a:t>
          </a:r>
          <a:br>
            <a:rPr lang="en-US" dirty="0"/>
          </a:br>
          <a:endParaRPr lang="en-US" dirty="0"/>
        </a:p>
      </dgm:t>
    </dgm:pt>
    <dgm:pt modelId="{25FE56D6-5E7C-4EED-A4E4-F97FC4DBB748}" type="parTrans" cxnId="{042F8FE7-909E-411A-BD3F-A163FDEA4A91}">
      <dgm:prSet/>
      <dgm:spPr/>
      <dgm:t>
        <a:bodyPr/>
        <a:lstStyle/>
        <a:p>
          <a:endParaRPr lang="en-US"/>
        </a:p>
      </dgm:t>
    </dgm:pt>
    <dgm:pt modelId="{738BCB22-9C35-4BA5-BBD5-5D0AC80582AF}" type="sibTrans" cxnId="{042F8FE7-909E-411A-BD3F-A163FDEA4A91}">
      <dgm:prSet/>
      <dgm:spPr/>
      <dgm:t>
        <a:bodyPr/>
        <a:lstStyle/>
        <a:p>
          <a:endParaRPr lang="en-US"/>
        </a:p>
      </dgm:t>
    </dgm:pt>
    <dgm:pt modelId="{5B350ACB-F7E2-4FB8-9A11-DD49B4A972C9}">
      <dgm:prSet/>
      <dgm:spPr/>
      <dgm:t>
        <a:bodyPr/>
        <a:lstStyle/>
        <a:p>
          <a:r>
            <a:rPr lang="en-US" dirty="0"/>
            <a:t>Lack of match. Usually need firm commitment letters.	</a:t>
          </a:r>
        </a:p>
      </dgm:t>
    </dgm:pt>
    <dgm:pt modelId="{29655FF5-5FA0-4E42-8747-9E51ECCCA86F}" type="parTrans" cxnId="{50469BAD-F02A-4D1F-9CB9-F6D3307F57CF}">
      <dgm:prSet/>
      <dgm:spPr/>
      <dgm:t>
        <a:bodyPr/>
        <a:lstStyle/>
        <a:p>
          <a:endParaRPr lang="en-US"/>
        </a:p>
      </dgm:t>
    </dgm:pt>
    <dgm:pt modelId="{D4538754-9047-4F9A-96AF-CFC15BC0EC46}" type="sibTrans" cxnId="{50469BAD-F02A-4D1F-9CB9-F6D3307F57CF}">
      <dgm:prSet/>
      <dgm:spPr/>
      <dgm:t>
        <a:bodyPr/>
        <a:lstStyle/>
        <a:p>
          <a:endParaRPr lang="en-US"/>
        </a:p>
      </dgm:t>
    </dgm:pt>
    <dgm:pt modelId="{93F4892D-4C2B-4265-8C38-B6F1848D817F}">
      <dgm:prSet/>
      <dgm:spPr/>
      <dgm:t>
        <a:bodyPr/>
        <a:lstStyle/>
        <a:p>
          <a:r>
            <a:rPr lang="en-US" dirty="0"/>
            <a:t>No realistic plan for sustainability.</a:t>
          </a:r>
        </a:p>
      </dgm:t>
    </dgm:pt>
    <dgm:pt modelId="{9E299CAC-D8B1-47B1-A86D-7F67A829E988}" type="parTrans" cxnId="{0329294A-252C-401C-A4F6-BDA3D8900D6F}">
      <dgm:prSet/>
      <dgm:spPr/>
      <dgm:t>
        <a:bodyPr/>
        <a:lstStyle/>
        <a:p>
          <a:endParaRPr lang="en-US"/>
        </a:p>
      </dgm:t>
    </dgm:pt>
    <dgm:pt modelId="{1ADDDBA7-E087-4121-81FF-DB8E6687C719}" type="sibTrans" cxnId="{0329294A-252C-401C-A4F6-BDA3D8900D6F}">
      <dgm:prSet/>
      <dgm:spPr/>
      <dgm:t>
        <a:bodyPr/>
        <a:lstStyle/>
        <a:p>
          <a:endParaRPr lang="en-US"/>
        </a:p>
      </dgm:t>
    </dgm:pt>
    <dgm:pt modelId="{6720C1FD-7620-476F-B314-BC88E504C5F0}">
      <dgm:prSet/>
      <dgm:spPr/>
      <dgm:t>
        <a:bodyPr/>
        <a:lstStyle/>
        <a:p>
          <a:r>
            <a:rPr lang="en-US" dirty="0"/>
            <a:t>Partner with an experienced non-profit or hire a consultant.</a:t>
          </a:r>
        </a:p>
      </dgm:t>
    </dgm:pt>
    <dgm:pt modelId="{D7E30EB6-E0E2-4D2B-8609-A242C1609FA9}" type="parTrans" cxnId="{F0EC5DB2-241B-4CB0-B2A1-4C4407F2DA6B}">
      <dgm:prSet/>
      <dgm:spPr/>
    </dgm:pt>
    <dgm:pt modelId="{75A0A90D-CC43-42F0-BC63-6B569BF00724}" type="sibTrans" cxnId="{F0EC5DB2-241B-4CB0-B2A1-4C4407F2DA6B}">
      <dgm:prSet/>
      <dgm:spPr/>
    </dgm:pt>
    <dgm:pt modelId="{2961268E-7657-4350-97F8-1F8DC9B26EAC}" type="pres">
      <dgm:prSet presAssocID="{886F4E85-9E3B-4D25-80D8-CD0DB24E5232}" presName="linear" presStyleCnt="0">
        <dgm:presLayoutVars>
          <dgm:animLvl val="lvl"/>
          <dgm:resizeHandles val="exact"/>
        </dgm:presLayoutVars>
      </dgm:prSet>
      <dgm:spPr/>
    </dgm:pt>
    <dgm:pt modelId="{E9C60F69-58C4-4DD7-9048-2FB161E2E03D}" type="pres">
      <dgm:prSet presAssocID="{DE30EA33-0AC9-4BB3-810C-0C7B570994F2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0402FCC-50B9-4F16-A2A7-3073AC046696}" type="pres">
      <dgm:prSet presAssocID="{DE30EA33-0AC9-4BB3-810C-0C7B570994F2}" presName="childText" presStyleLbl="revTx" presStyleIdx="0" presStyleCnt="5">
        <dgm:presLayoutVars>
          <dgm:bulletEnabled val="1"/>
        </dgm:presLayoutVars>
      </dgm:prSet>
      <dgm:spPr/>
    </dgm:pt>
    <dgm:pt modelId="{CF1331A7-6AAC-4632-B319-DFBCCFBC5F9C}" type="pres">
      <dgm:prSet presAssocID="{08507722-0256-4748-BCB0-35632ED0B4A9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08203E5-9AA4-4834-8866-FC42844F7D8C}" type="pres">
      <dgm:prSet presAssocID="{08507722-0256-4748-BCB0-35632ED0B4A9}" presName="childText" presStyleLbl="revTx" presStyleIdx="1" presStyleCnt="5">
        <dgm:presLayoutVars>
          <dgm:bulletEnabled val="1"/>
        </dgm:presLayoutVars>
      </dgm:prSet>
      <dgm:spPr/>
    </dgm:pt>
    <dgm:pt modelId="{B311C299-DB71-4A01-9D26-02DBEA810DA5}" type="pres">
      <dgm:prSet presAssocID="{014862E4-AD03-41D9-A0E7-100A112C4C9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BB7AAFBB-2FAC-4837-AC8C-9FEB306F9913}" type="pres">
      <dgm:prSet presAssocID="{014862E4-AD03-41D9-A0E7-100A112C4C9E}" presName="childText" presStyleLbl="revTx" presStyleIdx="2" presStyleCnt="5">
        <dgm:presLayoutVars>
          <dgm:bulletEnabled val="1"/>
        </dgm:presLayoutVars>
      </dgm:prSet>
      <dgm:spPr/>
    </dgm:pt>
    <dgm:pt modelId="{F8DA5DCF-E08A-48FE-A924-EF4BA482375A}" type="pres">
      <dgm:prSet presAssocID="{E23B3612-E961-417E-924A-E636CE5F27A5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93C8A56-B809-43EA-ACD3-38F025BD21C7}" type="pres">
      <dgm:prSet presAssocID="{E23B3612-E961-417E-924A-E636CE5F27A5}" presName="childText" presStyleLbl="revTx" presStyleIdx="3" presStyleCnt="5">
        <dgm:presLayoutVars>
          <dgm:bulletEnabled val="1"/>
        </dgm:presLayoutVars>
      </dgm:prSet>
      <dgm:spPr/>
    </dgm:pt>
    <dgm:pt modelId="{5CD28D8D-9DA5-4B7C-9CDE-506961EFECB5}" type="pres">
      <dgm:prSet presAssocID="{C3E8C66E-6F87-42C6-A7A5-94CFCB371E94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F8970126-2A67-44FD-AB80-BF1A10B12374}" type="pres">
      <dgm:prSet presAssocID="{BAD6EB3D-4286-4BC0-966E-BE01E240D931}" presName="spacer" presStyleCnt="0"/>
      <dgm:spPr/>
    </dgm:pt>
    <dgm:pt modelId="{268F1FA5-ECE9-4688-8478-178940D6D780}" type="pres">
      <dgm:prSet presAssocID="{429B4E5C-BAAC-4027-9989-AC8E73883FC5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892E037-4578-48F0-8FB0-D501F63D8D21}" type="pres">
      <dgm:prSet presAssocID="{715C60E2-4B57-45C9-9CEC-9D0A0FF7A798}" presName="spacer" presStyleCnt="0"/>
      <dgm:spPr/>
    </dgm:pt>
    <dgm:pt modelId="{4AF5FAA4-3695-4229-A1BC-429DA7FC9314}" type="pres">
      <dgm:prSet presAssocID="{5C241C70-9D78-48FD-835E-A8CEA056ACD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815C751-17BB-4A01-899B-CC965C7D0920}" type="pres">
      <dgm:prSet presAssocID="{5C241C70-9D78-48FD-835E-A8CEA056ACD3}" presName="childText" presStyleLbl="revTx" presStyleIdx="4" presStyleCnt="5">
        <dgm:presLayoutVars>
          <dgm:bulletEnabled val="1"/>
        </dgm:presLayoutVars>
      </dgm:prSet>
      <dgm:spPr/>
    </dgm:pt>
    <dgm:pt modelId="{E8FD6EE8-11D8-4F80-AB23-0BB07C29FB4C}" type="pres">
      <dgm:prSet presAssocID="{05ED5F78-FC13-444F-B025-9BDD89707AF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F78B865C-7AF0-4BB5-843D-A9DEF3F6A821}" type="pres">
      <dgm:prSet presAssocID="{463DFCDC-C9C4-4770-A708-2CAFA9588C2D}" presName="spacer" presStyleCnt="0"/>
      <dgm:spPr/>
    </dgm:pt>
    <dgm:pt modelId="{609E3A5F-FB3D-48C5-9562-0AEF231F4DDC}" type="pres">
      <dgm:prSet presAssocID="{5B350ACB-F7E2-4FB8-9A11-DD49B4A972C9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F9B4592-0202-4ACC-BDE4-EB01FAF8E239}" type="pres">
      <dgm:prSet presAssocID="{D4538754-9047-4F9A-96AF-CFC15BC0EC46}" presName="spacer" presStyleCnt="0"/>
      <dgm:spPr/>
    </dgm:pt>
    <dgm:pt modelId="{5DF355E3-B309-4172-BAA7-F351AB4E3468}" type="pres">
      <dgm:prSet presAssocID="{93F4892D-4C2B-4265-8C38-B6F1848D817F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ABA7EC04-185D-46AE-B41C-DB5306BB3A69}" srcId="{886F4E85-9E3B-4D25-80D8-CD0DB24E5232}" destId="{5C241C70-9D78-48FD-835E-A8CEA056ACD3}" srcOrd="6" destOrd="0" parTransId="{0623F57C-373D-4BAF-8D05-DF687818E827}" sibTransId="{F1ED43B2-5806-41EF-9A78-8FB68AAC8220}"/>
    <dgm:cxn modelId="{0635540B-B36D-4401-B8EF-B2C62DD45F70}" srcId="{DE30EA33-0AC9-4BB3-810C-0C7B570994F2}" destId="{1EBB5DD3-69C9-4303-8E0F-71C2371C91E9}" srcOrd="0" destOrd="0" parTransId="{FF3AE832-094A-4EAF-9D2F-A5162B5D5457}" sibTransId="{19D8CF2F-4687-43F8-84BB-EE9CFBFA597E}"/>
    <dgm:cxn modelId="{0B87C524-22D9-490C-9D6C-2BF9BDBFB870}" type="presOf" srcId="{C3E8C66E-6F87-42C6-A7A5-94CFCB371E94}" destId="{5CD28D8D-9DA5-4B7C-9CDE-506961EFECB5}" srcOrd="0" destOrd="0" presId="urn:microsoft.com/office/officeart/2005/8/layout/vList2"/>
    <dgm:cxn modelId="{AFA0072A-46E4-41D7-ABAE-2087884DA8BC}" type="presOf" srcId="{08507722-0256-4748-BCB0-35632ED0B4A9}" destId="{CF1331A7-6AAC-4632-B319-DFBCCFBC5F9C}" srcOrd="0" destOrd="0" presId="urn:microsoft.com/office/officeart/2005/8/layout/vList2"/>
    <dgm:cxn modelId="{64969A2A-7D11-48BB-9559-EBC69B4D226B}" type="presOf" srcId="{5C241C70-9D78-48FD-835E-A8CEA056ACD3}" destId="{4AF5FAA4-3695-4229-A1BC-429DA7FC9314}" srcOrd="0" destOrd="0" presId="urn:microsoft.com/office/officeart/2005/8/layout/vList2"/>
    <dgm:cxn modelId="{C4F3912C-A47D-487A-B3B6-38BB2E3B4F1B}" srcId="{014862E4-AD03-41D9-A0E7-100A112C4C9E}" destId="{12CC167B-2707-48F6-8E13-2F14C5F11753}" srcOrd="0" destOrd="0" parTransId="{F93F65CF-AB6E-42C0-AEAE-00450134B8F6}" sibTransId="{B29973A8-8D9D-4358-8A23-7A994497A434}"/>
    <dgm:cxn modelId="{7DEA402E-0FD7-4649-AEA2-191400019611}" type="presOf" srcId="{8B9ABFAF-7908-4D45-A580-FF70ADE50E9C}" destId="{008203E5-9AA4-4834-8866-FC42844F7D8C}" srcOrd="0" destOrd="0" presId="urn:microsoft.com/office/officeart/2005/8/layout/vList2"/>
    <dgm:cxn modelId="{396FE22F-BCB1-4B33-82E5-81FFC1178F70}" type="presOf" srcId="{12CC167B-2707-48F6-8E13-2F14C5F11753}" destId="{BB7AAFBB-2FAC-4837-AC8C-9FEB306F9913}" srcOrd="0" destOrd="0" presId="urn:microsoft.com/office/officeart/2005/8/layout/vList2"/>
    <dgm:cxn modelId="{8410B35B-0D88-4870-ADBB-8059C540151F}" type="presOf" srcId="{E23B3612-E961-417E-924A-E636CE5F27A5}" destId="{F8DA5DCF-E08A-48FE-A924-EF4BA482375A}" srcOrd="0" destOrd="0" presId="urn:microsoft.com/office/officeart/2005/8/layout/vList2"/>
    <dgm:cxn modelId="{9CE4895D-6C97-4529-8EBA-A496AA8C217D}" type="presOf" srcId="{014862E4-AD03-41D9-A0E7-100A112C4C9E}" destId="{B311C299-DB71-4A01-9D26-02DBEA810DA5}" srcOrd="0" destOrd="0" presId="urn:microsoft.com/office/officeart/2005/8/layout/vList2"/>
    <dgm:cxn modelId="{4C3B985E-10A7-45A6-BA03-DDCE2C9B00D0}" srcId="{886F4E85-9E3B-4D25-80D8-CD0DB24E5232}" destId="{014862E4-AD03-41D9-A0E7-100A112C4C9E}" srcOrd="2" destOrd="0" parTransId="{C036C027-7BBA-4A7E-9E5C-F43964818E48}" sibTransId="{BB70FF57-5347-4199-A7F3-6672ED8D9EB2}"/>
    <dgm:cxn modelId="{0A4F0764-9C2A-436F-869A-D3B04A3E9F52}" srcId="{886F4E85-9E3B-4D25-80D8-CD0DB24E5232}" destId="{E23B3612-E961-417E-924A-E636CE5F27A5}" srcOrd="3" destOrd="0" parTransId="{885BEA81-A7C0-431B-B978-1EAEFEBD17A4}" sibTransId="{4AE98D08-C54B-4AFE-B3EA-B4811973C22C}"/>
    <dgm:cxn modelId="{A0AA8164-C1EF-40D4-A573-4600A267E506}" type="presOf" srcId="{429B4E5C-BAAC-4027-9989-AC8E73883FC5}" destId="{268F1FA5-ECE9-4688-8478-178940D6D780}" srcOrd="0" destOrd="0" presId="urn:microsoft.com/office/officeart/2005/8/layout/vList2"/>
    <dgm:cxn modelId="{0329294A-252C-401C-A4F6-BDA3D8900D6F}" srcId="{886F4E85-9E3B-4D25-80D8-CD0DB24E5232}" destId="{93F4892D-4C2B-4265-8C38-B6F1848D817F}" srcOrd="9" destOrd="0" parTransId="{9E299CAC-D8B1-47B1-A86D-7F67A829E988}" sibTransId="{1ADDDBA7-E087-4121-81FF-DB8E6687C719}"/>
    <dgm:cxn modelId="{1C399E4A-DF5A-4805-BE50-4943C3B7D595}" type="presOf" srcId="{6720C1FD-7620-476F-B314-BC88E504C5F0}" destId="{A815C751-17BB-4A01-899B-CC965C7D0920}" srcOrd="0" destOrd="0" presId="urn:microsoft.com/office/officeart/2005/8/layout/vList2"/>
    <dgm:cxn modelId="{CA05544D-6610-44A9-9D43-026DC8CE7B1E}" type="presOf" srcId="{886F4E85-9E3B-4D25-80D8-CD0DB24E5232}" destId="{2961268E-7657-4350-97F8-1F8DC9B26EAC}" srcOrd="0" destOrd="0" presId="urn:microsoft.com/office/officeart/2005/8/layout/vList2"/>
    <dgm:cxn modelId="{4784AD4F-A2D0-4030-B41E-3737EF9DE30F}" type="presOf" srcId="{8C538CF8-7CFD-4447-ACA9-1E82DD182727}" destId="{693C8A56-B809-43EA-ACD3-38F025BD21C7}" srcOrd="0" destOrd="0" presId="urn:microsoft.com/office/officeart/2005/8/layout/vList2"/>
    <dgm:cxn modelId="{E0A0FE74-4828-452B-819D-4B61931D0F2A}" type="presOf" srcId="{05ED5F78-FC13-444F-B025-9BDD89707AF5}" destId="{E8FD6EE8-11D8-4F80-AB23-0BB07C29FB4C}" srcOrd="0" destOrd="0" presId="urn:microsoft.com/office/officeart/2005/8/layout/vList2"/>
    <dgm:cxn modelId="{66E09F79-A5EA-47F5-A50C-10635FDB1613}" srcId="{886F4E85-9E3B-4D25-80D8-CD0DB24E5232}" destId="{DE30EA33-0AC9-4BB3-810C-0C7B570994F2}" srcOrd="0" destOrd="0" parTransId="{661EE3D1-3EC0-466C-850D-505EE9F27F8C}" sibTransId="{A76CD898-C4A7-4281-AEB4-34CDA18E23A1}"/>
    <dgm:cxn modelId="{C71E5B87-5C6F-4601-A081-F0C45B09DC54}" type="presOf" srcId="{5B350ACB-F7E2-4FB8-9A11-DD49B4A972C9}" destId="{609E3A5F-FB3D-48C5-9562-0AEF231F4DDC}" srcOrd="0" destOrd="0" presId="urn:microsoft.com/office/officeart/2005/8/layout/vList2"/>
    <dgm:cxn modelId="{7858358C-375D-41DC-B34F-D5F6D1A5D490}" type="presOf" srcId="{1EBB5DD3-69C9-4303-8E0F-71C2371C91E9}" destId="{60402FCC-50B9-4F16-A2A7-3073AC046696}" srcOrd="0" destOrd="0" presId="urn:microsoft.com/office/officeart/2005/8/layout/vList2"/>
    <dgm:cxn modelId="{53DDEA8D-8F0A-4746-BD2A-26AFC7E186FE}" srcId="{886F4E85-9E3B-4D25-80D8-CD0DB24E5232}" destId="{05ED5F78-FC13-444F-B025-9BDD89707AF5}" srcOrd="7" destOrd="0" parTransId="{424C8922-9555-4B93-9682-3678630E78B8}" sibTransId="{463DFCDC-C9C4-4770-A708-2CAFA9588C2D}"/>
    <dgm:cxn modelId="{50469BAD-F02A-4D1F-9CB9-F6D3307F57CF}" srcId="{886F4E85-9E3B-4D25-80D8-CD0DB24E5232}" destId="{5B350ACB-F7E2-4FB8-9A11-DD49B4A972C9}" srcOrd="8" destOrd="0" parTransId="{29655FF5-5FA0-4E42-8747-9E51ECCCA86F}" sibTransId="{D4538754-9047-4F9A-96AF-CFC15BC0EC46}"/>
    <dgm:cxn modelId="{F0EC5DB2-241B-4CB0-B2A1-4C4407F2DA6B}" srcId="{5C241C70-9D78-48FD-835E-A8CEA056ACD3}" destId="{6720C1FD-7620-476F-B314-BC88E504C5F0}" srcOrd="0" destOrd="0" parTransId="{D7E30EB6-E0E2-4D2B-8609-A242C1609FA9}" sibTransId="{75A0A90D-CC43-42F0-BC63-6B569BF00724}"/>
    <dgm:cxn modelId="{2BA6A9BE-6D27-4A71-AFF9-A0820DFD387F}" type="presOf" srcId="{DE30EA33-0AC9-4BB3-810C-0C7B570994F2}" destId="{E9C60F69-58C4-4DD7-9048-2FB161E2E03D}" srcOrd="0" destOrd="0" presId="urn:microsoft.com/office/officeart/2005/8/layout/vList2"/>
    <dgm:cxn modelId="{63BCF6C5-D9F2-49D5-8612-DCD0E5020FFA}" srcId="{886F4E85-9E3B-4D25-80D8-CD0DB24E5232}" destId="{08507722-0256-4748-BCB0-35632ED0B4A9}" srcOrd="1" destOrd="0" parTransId="{B7019A3B-6600-4A46-A561-EF58502C90B7}" sibTransId="{0D79024D-4C70-4EBB-864B-71E96DA9F64D}"/>
    <dgm:cxn modelId="{1F123BC9-5A6A-44CF-9DC3-CA8D5B96E094}" type="presOf" srcId="{93F4892D-4C2B-4265-8C38-B6F1848D817F}" destId="{5DF355E3-B309-4172-BAA7-F351AB4E3468}" srcOrd="0" destOrd="0" presId="urn:microsoft.com/office/officeart/2005/8/layout/vList2"/>
    <dgm:cxn modelId="{11A1EED3-42F5-4718-89AA-6B005B624F7A}" srcId="{08507722-0256-4748-BCB0-35632ED0B4A9}" destId="{8B9ABFAF-7908-4D45-A580-FF70ADE50E9C}" srcOrd="0" destOrd="0" parTransId="{76400531-E4F1-4D92-82D0-71D3A7C1EB4A}" sibTransId="{1B10B612-1862-4864-A1C2-33C06536159D}"/>
    <dgm:cxn modelId="{042F8FE7-909E-411A-BD3F-A163FDEA4A91}" srcId="{E23B3612-E961-417E-924A-E636CE5F27A5}" destId="{8C538CF8-7CFD-4447-ACA9-1E82DD182727}" srcOrd="0" destOrd="0" parTransId="{25FE56D6-5E7C-4EED-A4E4-F97FC4DBB748}" sibTransId="{738BCB22-9C35-4BA5-BBD5-5D0AC80582AF}"/>
    <dgm:cxn modelId="{A33798EF-B814-44F7-AB42-4A2BDDD48350}" srcId="{886F4E85-9E3B-4D25-80D8-CD0DB24E5232}" destId="{429B4E5C-BAAC-4027-9989-AC8E73883FC5}" srcOrd="5" destOrd="0" parTransId="{8686CBD9-12B3-4387-B0C3-460F27D3269B}" sibTransId="{715C60E2-4B57-45C9-9CEC-9D0A0FF7A798}"/>
    <dgm:cxn modelId="{B8CEE0F3-42F7-4E27-A2E2-16524D2DA6FB}" srcId="{886F4E85-9E3B-4D25-80D8-CD0DB24E5232}" destId="{C3E8C66E-6F87-42C6-A7A5-94CFCB371E94}" srcOrd="4" destOrd="0" parTransId="{E52A9AAE-B32F-4785-8C2D-04078FD6F4AA}" sibTransId="{BAD6EB3D-4286-4BC0-966E-BE01E240D931}"/>
    <dgm:cxn modelId="{61B101F6-413D-41CE-BB21-018CABB8892A}" type="presParOf" srcId="{2961268E-7657-4350-97F8-1F8DC9B26EAC}" destId="{E9C60F69-58C4-4DD7-9048-2FB161E2E03D}" srcOrd="0" destOrd="0" presId="urn:microsoft.com/office/officeart/2005/8/layout/vList2"/>
    <dgm:cxn modelId="{992F252E-C95C-4241-86A1-EFA6AC55A52E}" type="presParOf" srcId="{2961268E-7657-4350-97F8-1F8DC9B26EAC}" destId="{60402FCC-50B9-4F16-A2A7-3073AC046696}" srcOrd="1" destOrd="0" presId="urn:microsoft.com/office/officeart/2005/8/layout/vList2"/>
    <dgm:cxn modelId="{9291437D-5DF3-4FAC-BA5C-0084F8650BF7}" type="presParOf" srcId="{2961268E-7657-4350-97F8-1F8DC9B26EAC}" destId="{CF1331A7-6AAC-4632-B319-DFBCCFBC5F9C}" srcOrd="2" destOrd="0" presId="urn:microsoft.com/office/officeart/2005/8/layout/vList2"/>
    <dgm:cxn modelId="{206F320E-3912-4A3C-8636-BF57995D471C}" type="presParOf" srcId="{2961268E-7657-4350-97F8-1F8DC9B26EAC}" destId="{008203E5-9AA4-4834-8866-FC42844F7D8C}" srcOrd="3" destOrd="0" presId="urn:microsoft.com/office/officeart/2005/8/layout/vList2"/>
    <dgm:cxn modelId="{EE902E68-B635-479C-8522-D4E19F1518FE}" type="presParOf" srcId="{2961268E-7657-4350-97F8-1F8DC9B26EAC}" destId="{B311C299-DB71-4A01-9D26-02DBEA810DA5}" srcOrd="4" destOrd="0" presId="urn:microsoft.com/office/officeart/2005/8/layout/vList2"/>
    <dgm:cxn modelId="{256C2F2F-3E69-4C3F-A826-E1717DAE002D}" type="presParOf" srcId="{2961268E-7657-4350-97F8-1F8DC9B26EAC}" destId="{BB7AAFBB-2FAC-4837-AC8C-9FEB306F9913}" srcOrd="5" destOrd="0" presId="urn:microsoft.com/office/officeart/2005/8/layout/vList2"/>
    <dgm:cxn modelId="{0204F2CB-5146-4813-BE6C-678970054811}" type="presParOf" srcId="{2961268E-7657-4350-97F8-1F8DC9B26EAC}" destId="{F8DA5DCF-E08A-48FE-A924-EF4BA482375A}" srcOrd="6" destOrd="0" presId="urn:microsoft.com/office/officeart/2005/8/layout/vList2"/>
    <dgm:cxn modelId="{B23F0E0F-590E-408F-9134-1FB57A1067CB}" type="presParOf" srcId="{2961268E-7657-4350-97F8-1F8DC9B26EAC}" destId="{693C8A56-B809-43EA-ACD3-38F025BD21C7}" srcOrd="7" destOrd="0" presId="urn:microsoft.com/office/officeart/2005/8/layout/vList2"/>
    <dgm:cxn modelId="{219B4E5D-F0FD-40D0-8A7A-549348DB1858}" type="presParOf" srcId="{2961268E-7657-4350-97F8-1F8DC9B26EAC}" destId="{5CD28D8D-9DA5-4B7C-9CDE-506961EFECB5}" srcOrd="8" destOrd="0" presId="urn:microsoft.com/office/officeart/2005/8/layout/vList2"/>
    <dgm:cxn modelId="{4B8BD729-F847-4A1E-8E80-4203C7C519BD}" type="presParOf" srcId="{2961268E-7657-4350-97F8-1F8DC9B26EAC}" destId="{F8970126-2A67-44FD-AB80-BF1A10B12374}" srcOrd="9" destOrd="0" presId="urn:microsoft.com/office/officeart/2005/8/layout/vList2"/>
    <dgm:cxn modelId="{137487D7-842F-48B5-AF64-E634468057CE}" type="presParOf" srcId="{2961268E-7657-4350-97F8-1F8DC9B26EAC}" destId="{268F1FA5-ECE9-4688-8478-178940D6D780}" srcOrd="10" destOrd="0" presId="urn:microsoft.com/office/officeart/2005/8/layout/vList2"/>
    <dgm:cxn modelId="{5926712E-C4C3-4713-8719-0E4DC88D9BF2}" type="presParOf" srcId="{2961268E-7657-4350-97F8-1F8DC9B26EAC}" destId="{B892E037-4578-48F0-8FB0-D501F63D8D21}" srcOrd="11" destOrd="0" presId="urn:microsoft.com/office/officeart/2005/8/layout/vList2"/>
    <dgm:cxn modelId="{E952BF56-FA97-41F0-9C04-3D6F637BD2E1}" type="presParOf" srcId="{2961268E-7657-4350-97F8-1F8DC9B26EAC}" destId="{4AF5FAA4-3695-4229-A1BC-429DA7FC9314}" srcOrd="12" destOrd="0" presId="urn:microsoft.com/office/officeart/2005/8/layout/vList2"/>
    <dgm:cxn modelId="{4F812188-94CF-49EA-A07F-1927941EB6D4}" type="presParOf" srcId="{2961268E-7657-4350-97F8-1F8DC9B26EAC}" destId="{A815C751-17BB-4A01-899B-CC965C7D0920}" srcOrd="13" destOrd="0" presId="urn:microsoft.com/office/officeart/2005/8/layout/vList2"/>
    <dgm:cxn modelId="{9E28F48E-C5CD-4841-9BDA-912096C0D159}" type="presParOf" srcId="{2961268E-7657-4350-97F8-1F8DC9B26EAC}" destId="{E8FD6EE8-11D8-4F80-AB23-0BB07C29FB4C}" srcOrd="14" destOrd="0" presId="urn:microsoft.com/office/officeart/2005/8/layout/vList2"/>
    <dgm:cxn modelId="{D29CE3D8-6A88-4066-89E2-FAA2C1DD688F}" type="presParOf" srcId="{2961268E-7657-4350-97F8-1F8DC9B26EAC}" destId="{F78B865C-7AF0-4BB5-843D-A9DEF3F6A821}" srcOrd="15" destOrd="0" presId="urn:microsoft.com/office/officeart/2005/8/layout/vList2"/>
    <dgm:cxn modelId="{56D86342-A9AC-4CBC-AD9F-F6ECE8FB86A0}" type="presParOf" srcId="{2961268E-7657-4350-97F8-1F8DC9B26EAC}" destId="{609E3A5F-FB3D-48C5-9562-0AEF231F4DDC}" srcOrd="16" destOrd="0" presId="urn:microsoft.com/office/officeart/2005/8/layout/vList2"/>
    <dgm:cxn modelId="{66A1B754-886C-43AF-8CE4-BE04661885D2}" type="presParOf" srcId="{2961268E-7657-4350-97F8-1F8DC9B26EAC}" destId="{0F9B4592-0202-4ACC-BDE4-EB01FAF8E239}" srcOrd="17" destOrd="0" presId="urn:microsoft.com/office/officeart/2005/8/layout/vList2"/>
    <dgm:cxn modelId="{3117B831-CDBD-4B31-882F-5368889427FB}" type="presParOf" srcId="{2961268E-7657-4350-97F8-1F8DC9B26EAC}" destId="{5DF355E3-B309-4172-BAA7-F351AB4E346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F1F0B-C9A6-462C-9A13-FB852C04FF10}">
      <dsp:nvSpPr>
        <dsp:cNvPr id="0" name=""/>
        <dsp:cNvSpPr/>
      </dsp:nvSpPr>
      <dsp:spPr>
        <a:xfrm>
          <a:off x="0" y="618484"/>
          <a:ext cx="590618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381C6-46A3-4FC6-BDA5-132682BF7B2E}">
      <dsp:nvSpPr>
        <dsp:cNvPr id="0" name=""/>
        <dsp:cNvSpPr/>
      </dsp:nvSpPr>
      <dsp:spPr>
        <a:xfrm>
          <a:off x="295309" y="249484"/>
          <a:ext cx="4134326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Grants are ultimately about solving an unmet need</a:t>
          </a:r>
        </a:p>
      </dsp:txBody>
      <dsp:txXfrm>
        <a:off x="331335" y="285510"/>
        <a:ext cx="4062274" cy="665948"/>
      </dsp:txXfrm>
    </dsp:sp>
    <dsp:sp modelId="{6FC6ADAD-31DC-43F1-B72C-870A05660B2D}">
      <dsp:nvSpPr>
        <dsp:cNvPr id="0" name=""/>
        <dsp:cNvSpPr/>
      </dsp:nvSpPr>
      <dsp:spPr>
        <a:xfrm>
          <a:off x="0" y="1752484"/>
          <a:ext cx="5906181" cy="322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99574"/>
              <a:satOff val="-427"/>
              <a:lumOff val="1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385" tIns="520700" rIns="45838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HUD datasets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Census datasets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Unemployment data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Policy Map (</a:t>
          </a:r>
          <a:r>
            <a:rPr lang="en-US" sz="2500" kern="1200" dirty="0">
              <a:hlinkClick xmlns:r="http://schemas.openxmlformats.org/officeDocument/2006/relationships" r:id="rId1"/>
            </a:rPr>
            <a:t>https://www.policymap.com/maps</a:t>
          </a:r>
          <a:r>
            <a:rPr lang="en-US" sz="2500" kern="1200" dirty="0"/>
            <a:t>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Data specific to your need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Needs to be from a reputable source</a:t>
          </a:r>
        </a:p>
      </dsp:txBody>
      <dsp:txXfrm>
        <a:off x="0" y="1752484"/>
        <a:ext cx="5906181" cy="3228750"/>
      </dsp:txXfrm>
    </dsp:sp>
    <dsp:sp modelId="{A81DD251-50F2-4223-8AE7-D13D00E48BB2}">
      <dsp:nvSpPr>
        <dsp:cNvPr id="0" name=""/>
        <dsp:cNvSpPr/>
      </dsp:nvSpPr>
      <dsp:spPr>
        <a:xfrm>
          <a:off x="295309" y="1383484"/>
          <a:ext cx="4134326" cy="738000"/>
        </a:xfrm>
        <a:prstGeom prst="roundRect">
          <a:avLst/>
        </a:prstGeom>
        <a:solidFill>
          <a:schemeClr val="accent2">
            <a:hueOff val="1499574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68" tIns="0" rIns="1562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need data to prove the need</a:t>
          </a:r>
        </a:p>
      </dsp:txBody>
      <dsp:txXfrm>
        <a:off x="331335" y="1419510"/>
        <a:ext cx="406227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02DFD-3256-4669-8BB3-EF2106B2CF6D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6D579-255D-4502-BD9F-FD21BB32FD83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A977-6758-412B-AF9E-6BF1E7A5CD7B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Meet with potential partners in advance of a grant opportunity</a:t>
          </a:r>
        </a:p>
      </dsp:txBody>
      <dsp:txXfrm>
        <a:off x="1270834" y="2170"/>
        <a:ext cx="4635346" cy="1100289"/>
      </dsp:txXfrm>
    </dsp:sp>
    <dsp:sp modelId="{6DEBD404-F04F-46B7-8466-78272F6B135E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D2647-0096-4722-9760-87DE6DEF7060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588A3-39BD-4E75-AA40-808D44E176F2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Get them excited</a:t>
          </a:r>
        </a:p>
      </dsp:txBody>
      <dsp:txXfrm>
        <a:off x="1270834" y="1377533"/>
        <a:ext cx="4635346" cy="1100289"/>
      </dsp:txXfrm>
    </dsp:sp>
    <dsp:sp modelId="{F29D7C10-65DB-4F45-9B68-05999AC440F6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35F0F-23B3-441D-8909-BBBD01974B08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897DD-4A33-4744-A4ED-11D38C4461E3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Talk about potential support, partnerships, and contributions</a:t>
          </a:r>
        </a:p>
      </dsp:txBody>
      <dsp:txXfrm>
        <a:off x="1270834" y="2752895"/>
        <a:ext cx="4635346" cy="1100289"/>
      </dsp:txXfrm>
    </dsp:sp>
    <dsp:sp modelId="{00AC3DD9-3EC6-4F61-B251-E39F5E2ACFF7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D77D1-9E62-45CD-81C5-5DFAF3BDC1C1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5B8D2-93E8-4789-88EC-A4E5C84B5E9F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time to start talking is </a:t>
          </a:r>
          <a:r>
            <a:rPr lang="en-US" sz="1900" b="1" kern="1200"/>
            <a:t>not</a:t>
          </a:r>
          <a:r>
            <a:rPr lang="en-US" sz="1900" kern="1200"/>
            <a:t> when a grant opportunity is first released! The short timelines don’t allow true relationship building!</a:t>
          </a:r>
        </a:p>
      </dsp:txBody>
      <dsp:txXfrm>
        <a:off x="1270834" y="4128257"/>
        <a:ext cx="4635346" cy="1100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866D7-1948-47CC-96BD-D0E0FDF22735}">
      <dsp:nvSpPr>
        <dsp:cNvPr id="0" name=""/>
        <dsp:cNvSpPr/>
      </dsp:nvSpPr>
      <dsp:spPr>
        <a:xfrm>
          <a:off x="0" y="27409"/>
          <a:ext cx="5906181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Local / County Government</a:t>
          </a:r>
        </a:p>
      </dsp:txBody>
      <dsp:txXfrm>
        <a:off x="30842" y="58251"/>
        <a:ext cx="5844497" cy="570116"/>
      </dsp:txXfrm>
    </dsp:sp>
    <dsp:sp modelId="{3F4FAD83-614E-48B4-9284-B8FC725C0DD1}">
      <dsp:nvSpPr>
        <dsp:cNvPr id="0" name=""/>
        <dsp:cNvSpPr/>
      </dsp:nvSpPr>
      <dsp:spPr>
        <a:xfrm>
          <a:off x="0" y="659209"/>
          <a:ext cx="5906181" cy="195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Strict geographic restriction (assignment of funds)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Limited funding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Is it federal, but run through a local office?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If so, all the federal rules come along with it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Understand the source: TIF, Federal pass-through, tribal, etc</a:t>
          </a:r>
        </a:p>
      </dsp:txBody>
      <dsp:txXfrm>
        <a:off x="0" y="659209"/>
        <a:ext cx="5906181" cy="1956150"/>
      </dsp:txXfrm>
    </dsp:sp>
    <dsp:sp modelId="{9F5D99D7-FF16-48F0-9F84-FACFF99536BB}">
      <dsp:nvSpPr>
        <dsp:cNvPr id="0" name=""/>
        <dsp:cNvSpPr/>
      </dsp:nvSpPr>
      <dsp:spPr>
        <a:xfrm>
          <a:off x="0" y="2615359"/>
          <a:ext cx="5906181" cy="631800"/>
        </a:xfrm>
        <a:prstGeom prst="roundRect">
          <a:avLst/>
        </a:prstGeom>
        <a:solidFill>
          <a:schemeClr val="accent2">
            <a:hueOff val="1499574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State Government</a:t>
          </a:r>
        </a:p>
      </dsp:txBody>
      <dsp:txXfrm>
        <a:off x="30842" y="2646201"/>
        <a:ext cx="5844497" cy="570116"/>
      </dsp:txXfrm>
    </dsp:sp>
    <dsp:sp modelId="{AE73D54C-C510-414D-BECD-04502D197231}">
      <dsp:nvSpPr>
        <dsp:cNvPr id="0" name=""/>
        <dsp:cNvSpPr/>
      </dsp:nvSpPr>
      <dsp:spPr>
        <a:xfrm>
          <a:off x="0" y="3247159"/>
          <a:ext cx="5906181" cy="1956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Very interest focused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Tourism, Small Business Development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Brownfields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Job Training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Run by the departments that oversee the interest area</a:t>
          </a:r>
        </a:p>
      </dsp:txBody>
      <dsp:txXfrm>
        <a:off x="0" y="3247159"/>
        <a:ext cx="5906181" cy="1956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60F69-58C4-4DD7-9048-2FB161E2E03D}">
      <dsp:nvSpPr>
        <dsp:cNvPr id="0" name=""/>
        <dsp:cNvSpPr/>
      </dsp:nvSpPr>
      <dsp:spPr>
        <a:xfrm>
          <a:off x="0" y="74229"/>
          <a:ext cx="5906181" cy="397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 allowing time to write</a:t>
          </a:r>
        </a:p>
      </dsp:txBody>
      <dsp:txXfrm>
        <a:off x="19419" y="93648"/>
        <a:ext cx="5867343" cy="358962"/>
      </dsp:txXfrm>
    </dsp:sp>
    <dsp:sp modelId="{60402FCC-50B9-4F16-A2A7-3073AC046696}">
      <dsp:nvSpPr>
        <dsp:cNvPr id="0" name=""/>
        <dsp:cNvSpPr/>
      </dsp:nvSpPr>
      <dsp:spPr>
        <a:xfrm>
          <a:off x="0" y="472029"/>
          <a:ext cx="5906181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Proposals submitted three or more days before the deadline have a 37% greater chance of funding. Missing a deadline means disqualification.</a:t>
          </a:r>
        </a:p>
      </dsp:txBody>
      <dsp:txXfrm>
        <a:off x="0" y="472029"/>
        <a:ext cx="5906181" cy="387090"/>
      </dsp:txXfrm>
    </dsp:sp>
    <dsp:sp modelId="{CF1331A7-6AAC-4632-B319-DFBCCFBC5F9C}">
      <dsp:nvSpPr>
        <dsp:cNvPr id="0" name=""/>
        <dsp:cNvSpPr/>
      </dsp:nvSpPr>
      <dsp:spPr>
        <a:xfrm>
          <a:off x="0" y="859119"/>
          <a:ext cx="5906181" cy="397800"/>
        </a:xfrm>
        <a:prstGeom prst="roundRect">
          <a:avLst/>
        </a:prstGeom>
        <a:solidFill>
          <a:schemeClr val="accent2">
            <a:hueOff val="166619"/>
            <a:satOff val="-47"/>
            <a:lumOff val="11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Not paying attention to instructions</a:t>
          </a:r>
        </a:p>
      </dsp:txBody>
      <dsp:txXfrm>
        <a:off x="19419" y="878538"/>
        <a:ext cx="5867343" cy="358962"/>
      </dsp:txXfrm>
    </dsp:sp>
    <dsp:sp modelId="{008203E5-9AA4-4834-8866-FC42844F7D8C}">
      <dsp:nvSpPr>
        <dsp:cNvPr id="0" name=""/>
        <dsp:cNvSpPr/>
      </dsp:nvSpPr>
      <dsp:spPr>
        <a:xfrm>
          <a:off x="0" y="1256919"/>
          <a:ext cx="590618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50% of federal grant applications are eliminated because directions are not followed</a:t>
          </a:r>
        </a:p>
      </dsp:txBody>
      <dsp:txXfrm>
        <a:off x="0" y="1256919"/>
        <a:ext cx="5906181" cy="281520"/>
      </dsp:txXfrm>
    </dsp:sp>
    <dsp:sp modelId="{B311C299-DB71-4A01-9D26-02DBEA810DA5}">
      <dsp:nvSpPr>
        <dsp:cNvPr id="0" name=""/>
        <dsp:cNvSpPr/>
      </dsp:nvSpPr>
      <dsp:spPr>
        <a:xfrm>
          <a:off x="0" y="1538439"/>
          <a:ext cx="5906181" cy="397800"/>
        </a:xfrm>
        <a:prstGeom prst="roundRect">
          <a:avLst/>
        </a:prstGeom>
        <a:solidFill>
          <a:schemeClr val="accent2">
            <a:hueOff val="333239"/>
            <a:satOff val="-95"/>
            <a:lumOff val="2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Poor Writing</a:t>
          </a:r>
        </a:p>
      </dsp:txBody>
      <dsp:txXfrm>
        <a:off x="19419" y="1557858"/>
        <a:ext cx="5867343" cy="358962"/>
      </dsp:txXfrm>
    </dsp:sp>
    <dsp:sp modelId="{BB7AAFBB-2FAC-4837-AC8C-9FEB306F9913}">
      <dsp:nvSpPr>
        <dsp:cNvPr id="0" name=""/>
        <dsp:cNvSpPr/>
      </dsp:nvSpPr>
      <dsp:spPr>
        <a:xfrm>
          <a:off x="0" y="1936239"/>
          <a:ext cx="590618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Avoid acronyms, watch grammar, and use spellcheck.</a:t>
          </a:r>
        </a:p>
      </dsp:txBody>
      <dsp:txXfrm>
        <a:off x="0" y="1936239"/>
        <a:ext cx="5906181" cy="281520"/>
      </dsp:txXfrm>
    </dsp:sp>
    <dsp:sp modelId="{F8DA5DCF-E08A-48FE-A924-EF4BA482375A}">
      <dsp:nvSpPr>
        <dsp:cNvPr id="0" name=""/>
        <dsp:cNvSpPr/>
      </dsp:nvSpPr>
      <dsp:spPr>
        <a:xfrm>
          <a:off x="0" y="2217759"/>
          <a:ext cx="5906181" cy="397800"/>
        </a:xfrm>
        <a:prstGeom prst="roundRect">
          <a:avLst/>
        </a:prstGeom>
        <a:solidFill>
          <a:schemeClr val="accent2">
            <a:hueOff val="499858"/>
            <a:satOff val="-142"/>
            <a:lumOff val="3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Failure to edit</a:t>
          </a:r>
        </a:p>
      </dsp:txBody>
      <dsp:txXfrm>
        <a:off x="19419" y="2237178"/>
        <a:ext cx="5867343" cy="358962"/>
      </dsp:txXfrm>
    </dsp:sp>
    <dsp:sp modelId="{693C8A56-B809-43EA-ACD3-38F025BD21C7}">
      <dsp:nvSpPr>
        <dsp:cNvPr id="0" name=""/>
        <dsp:cNvSpPr/>
      </dsp:nvSpPr>
      <dsp:spPr>
        <a:xfrm>
          <a:off x="0" y="2615559"/>
          <a:ext cx="590618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Have a professional read over your entire proposal. Use a grant writer at a partner agency or hire an independent grant writer.</a:t>
          </a:r>
          <a:br>
            <a:rPr lang="en-US" sz="1300" kern="1200" dirty="0"/>
          </a:br>
          <a:endParaRPr lang="en-US" sz="1300" kern="1200" dirty="0"/>
        </a:p>
      </dsp:txBody>
      <dsp:txXfrm>
        <a:off x="0" y="2615559"/>
        <a:ext cx="5906181" cy="554242"/>
      </dsp:txXfrm>
    </dsp:sp>
    <dsp:sp modelId="{5CD28D8D-9DA5-4B7C-9CDE-506961EFECB5}">
      <dsp:nvSpPr>
        <dsp:cNvPr id="0" name=""/>
        <dsp:cNvSpPr/>
      </dsp:nvSpPr>
      <dsp:spPr>
        <a:xfrm>
          <a:off x="0" y="3169802"/>
          <a:ext cx="5906181" cy="397800"/>
        </a:xfrm>
        <a:prstGeom prst="roundRect">
          <a:avLst/>
        </a:prstGeom>
        <a:solidFill>
          <a:schemeClr val="accent2">
            <a:hueOff val="666477"/>
            <a:satOff val="-190"/>
            <a:lumOff val="4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Lack of data to prove the need</a:t>
          </a:r>
        </a:p>
      </dsp:txBody>
      <dsp:txXfrm>
        <a:off x="19419" y="3189221"/>
        <a:ext cx="5867343" cy="358962"/>
      </dsp:txXfrm>
    </dsp:sp>
    <dsp:sp modelId="{268F1FA5-ECE9-4688-8478-178940D6D780}">
      <dsp:nvSpPr>
        <dsp:cNvPr id="0" name=""/>
        <dsp:cNvSpPr/>
      </dsp:nvSpPr>
      <dsp:spPr>
        <a:xfrm>
          <a:off x="0" y="3616562"/>
          <a:ext cx="5906181" cy="397800"/>
        </a:xfrm>
        <a:prstGeom prst="roundRect">
          <a:avLst/>
        </a:prstGeom>
        <a:solidFill>
          <a:schemeClr val="accent2">
            <a:hueOff val="833097"/>
            <a:satOff val="-237"/>
            <a:lumOff val="56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Lack of experience in the field</a:t>
          </a:r>
        </a:p>
      </dsp:txBody>
      <dsp:txXfrm>
        <a:off x="19419" y="3635981"/>
        <a:ext cx="5867343" cy="358962"/>
      </dsp:txXfrm>
    </dsp:sp>
    <dsp:sp modelId="{4AF5FAA4-3695-4229-A1BC-429DA7FC9314}">
      <dsp:nvSpPr>
        <dsp:cNvPr id="0" name=""/>
        <dsp:cNvSpPr/>
      </dsp:nvSpPr>
      <dsp:spPr>
        <a:xfrm>
          <a:off x="0" y="4063322"/>
          <a:ext cx="5906181" cy="397800"/>
        </a:xfrm>
        <a:prstGeom prst="roundRect">
          <a:avLst/>
        </a:prstGeom>
        <a:solidFill>
          <a:schemeClr val="accent2">
            <a:hueOff val="999716"/>
            <a:satOff val="-285"/>
            <a:lumOff val="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Lack of experience in grants management</a:t>
          </a:r>
        </a:p>
      </dsp:txBody>
      <dsp:txXfrm>
        <a:off x="19419" y="4082741"/>
        <a:ext cx="5867343" cy="358962"/>
      </dsp:txXfrm>
    </dsp:sp>
    <dsp:sp modelId="{A815C751-17BB-4A01-899B-CC965C7D0920}">
      <dsp:nvSpPr>
        <dsp:cNvPr id="0" name=""/>
        <dsp:cNvSpPr/>
      </dsp:nvSpPr>
      <dsp:spPr>
        <a:xfrm>
          <a:off x="0" y="4461122"/>
          <a:ext cx="590618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2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Partner with an experienced non-profit or hire a consultant.</a:t>
          </a:r>
        </a:p>
      </dsp:txBody>
      <dsp:txXfrm>
        <a:off x="0" y="4461122"/>
        <a:ext cx="5906181" cy="281520"/>
      </dsp:txXfrm>
    </dsp:sp>
    <dsp:sp modelId="{E8FD6EE8-11D8-4F80-AB23-0BB07C29FB4C}">
      <dsp:nvSpPr>
        <dsp:cNvPr id="0" name=""/>
        <dsp:cNvSpPr/>
      </dsp:nvSpPr>
      <dsp:spPr>
        <a:xfrm>
          <a:off x="0" y="4742642"/>
          <a:ext cx="5906181" cy="397800"/>
        </a:xfrm>
        <a:prstGeom prst="roundRect">
          <a:avLst/>
        </a:prstGeom>
        <a:solidFill>
          <a:schemeClr val="accent2">
            <a:hueOff val="1166336"/>
            <a:satOff val="-332"/>
            <a:lumOff val="79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Limited number of partners</a:t>
          </a:r>
        </a:p>
      </dsp:txBody>
      <dsp:txXfrm>
        <a:off x="19419" y="4762061"/>
        <a:ext cx="5867343" cy="358962"/>
      </dsp:txXfrm>
    </dsp:sp>
    <dsp:sp modelId="{609E3A5F-FB3D-48C5-9562-0AEF231F4DDC}">
      <dsp:nvSpPr>
        <dsp:cNvPr id="0" name=""/>
        <dsp:cNvSpPr/>
      </dsp:nvSpPr>
      <dsp:spPr>
        <a:xfrm>
          <a:off x="0" y="5189402"/>
          <a:ext cx="5906181" cy="397800"/>
        </a:xfrm>
        <a:prstGeom prst="roundRect">
          <a:avLst/>
        </a:prstGeom>
        <a:solidFill>
          <a:schemeClr val="accent2">
            <a:hueOff val="1332955"/>
            <a:satOff val="-380"/>
            <a:lumOff val="90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Lack of match. Usually need firm commitment letters.	</a:t>
          </a:r>
        </a:p>
      </dsp:txBody>
      <dsp:txXfrm>
        <a:off x="19419" y="5208821"/>
        <a:ext cx="5867343" cy="358962"/>
      </dsp:txXfrm>
    </dsp:sp>
    <dsp:sp modelId="{5DF355E3-B309-4172-BAA7-F351AB4E3468}">
      <dsp:nvSpPr>
        <dsp:cNvPr id="0" name=""/>
        <dsp:cNvSpPr/>
      </dsp:nvSpPr>
      <dsp:spPr>
        <a:xfrm>
          <a:off x="0" y="5636162"/>
          <a:ext cx="5906181" cy="397800"/>
        </a:xfrm>
        <a:prstGeom prst="roundRect">
          <a:avLst/>
        </a:prstGeom>
        <a:solidFill>
          <a:schemeClr val="accent2">
            <a:hueOff val="1499574"/>
            <a:satOff val="-427"/>
            <a:lumOff val="1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 realistic plan for sustainability.</a:t>
          </a:r>
        </a:p>
      </dsp:txBody>
      <dsp:txXfrm>
        <a:off x="19419" y="5655581"/>
        <a:ext cx="5867343" cy="3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5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5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5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26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xcommfoundation.com/" TargetMode="External"/><Relationship Id="rId5" Type="http://schemas.openxmlformats.org/officeDocument/2006/relationships/hyperlink" Target="https://www.cfsw.org/grants/open-grant-applications/" TargetMode="External"/><Relationship Id="rId4" Type="http://schemas.openxmlformats.org/officeDocument/2006/relationships/hyperlink" Target="http://www.viroquaareafoundation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ghtycommuniti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mightycommuniti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irs.gov/charities-non-profits/exempt-organizations-affirmation-lette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dfi.org/corporations/fees/cert_program_inst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how_great_leaders_inspire_action?language=e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how_great_leaders_inspire_action?language=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E2DD1-FBAA-4754-8129-627ACCC3D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35" y="1627999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Grant writing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778B3-8A53-4FE3-AF8A-D78E9A05F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road to your ideas taking flight</a:t>
            </a:r>
          </a:p>
        </p:txBody>
      </p:sp>
      <p:pic>
        <p:nvPicPr>
          <p:cNvPr id="6" name="Picture 5" descr="An empty road&#10;&#10;Description automatically generated">
            <a:extLst>
              <a:ext uri="{FF2B5EF4-FFF2-40B4-BE49-F238E27FC236}">
                <a16:creationId xmlns:a16="http://schemas.microsoft.com/office/drawing/2014/main" id="{E5BFFFF2-3328-40C8-BA58-19CFCED02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0"/>
            <a:ext cx="7529790" cy="68580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9B58F6E0-1370-4385-AB83-5BF382AA2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21060"/>
          <a:stretch/>
        </p:blipFill>
        <p:spPr>
          <a:xfrm>
            <a:off x="1117978" y="403820"/>
            <a:ext cx="2426254" cy="14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97B-C9B4-4796-9270-3104CB97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FD0E-1C4F-419E-91DA-C7A8E69A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your Awesome Idea Sheet</a:t>
            </a:r>
          </a:p>
          <a:p>
            <a:r>
              <a:rPr lang="en-US" sz="2800" dirty="0"/>
              <a:t>Set two relevant and attainable goals</a:t>
            </a:r>
          </a:p>
          <a:p>
            <a:r>
              <a:rPr lang="en-US" sz="2800" dirty="0"/>
              <a:t>Fill in your team and some relevant experiences</a:t>
            </a:r>
          </a:p>
          <a:p>
            <a:r>
              <a:rPr lang="en-US" sz="2800" dirty="0"/>
              <a:t>Identify potential partners</a:t>
            </a:r>
          </a:p>
          <a:p>
            <a:r>
              <a:rPr lang="en-US" sz="2800" dirty="0"/>
              <a:t>Identify where this work will take place</a:t>
            </a:r>
          </a:p>
          <a:p>
            <a:r>
              <a:rPr lang="en-US" sz="2800" dirty="0"/>
              <a:t>Identify a timeline. Does this timeline work with your goals?</a:t>
            </a:r>
          </a:p>
        </p:txBody>
      </p:sp>
    </p:spTree>
    <p:extLst>
      <p:ext uri="{BB962C8B-B14F-4D97-AF65-F5344CB8AC3E}">
        <p14:creationId xmlns:p14="http://schemas.microsoft.com/office/powerpoint/2010/main" val="266110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17003-840B-4A3E-893F-6AD36504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Make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E5DA-C4DB-4923-B72C-3689A118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Don’t overthink the budget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Are you getting paid? Who is getting paid? Benefits? Fiscal sponsor?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 bigger the grant, the more detailed to budget… to a point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Things commonly overlooked: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Rent: office space, program space, etc.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Utilities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Communications: Do you need internet? Phone? PO Box?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Supplies vs. Equipment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15407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68B5D-9CC9-4976-BD67-4D38AC11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7DFD-A362-4359-BC84-A5A98A184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Make sure your budget timeline matches your grant timeline and your goals timeline</a:t>
            </a:r>
          </a:p>
          <a:p>
            <a:pPr>
              <a:lnSpc>
                <a:spcPct val="90000"/>
              </a:lnSpc>
            </a:pPr>
            <a:r>
              <a:rPr lang="en-US" sz="1700"/>
              <a:t>Matching Funds: Directly spent or contributed to the project. Federal funds cannot match other federal funds unless specifically designated.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Cash. Example: Vernon County contributed $2,000 to your project.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In-Kind. Example: Organic Valley provides office space, valued at $1,500 for a year, to the project.</a:t>
            </a:r>
          </a:p>
          <a:p>
            <a:pPr>
              <a:lnSpc>
                <a:spcPct val="90000"/>
              </a:lnSpc>
            </a:pPr>
            <a:r>
              <a:rPr lang="en-US" sz="1700"/>
              <a:t>Leveraging funds: Funds spent indirectly on the project.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Federal funds from another source spent on your federally funded project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Example: Federal grant specifies that construction costs cannot be used as matching dollars. However, someone builds a $300,000 shelter house for your project, that house would be reportable as leveraging. It can’t be reported as match because the grant rules specifically say construction costs are a disallowed use.</a:t>
            </a:r>
          </a:p>
          <a:p>
            <a:pPr>
              <a:lnSpc>
                <a:spcPct val="90000"/>
              </a:lnSpc>
            </a:pPr>
            <a:r>
              <a:rPr lang="en-US" sz="1700"/>
              <a:t>More details available in the OMB Uniform Guidance (2014)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Aka the OMB “Supercircular”</a:t>
            </a:r>
          </a:p>
        </p:txBody>
      </p:sp>
    </p:spTree>
    <p:extLst>
      <p:ext uri="{BB962C8B-B14F-4D97-AF65-F5344CB8AC3E}">
        <p14:creationId xmlns:p14="http://schemas.microsoft.com/office/powerpoint/2010/main" val="287555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71D6E-4A80-492F-9B56-082F230D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Talk to Partners &amp; People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A1B24E-478C-4DC0-9F50-C8F3A0015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30848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18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20A82-FBFA-4D64-B666-9F8D5E5E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Find an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43CE-551A-42F9-9174-5E88A445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Four major categories of grants: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Local/Regional Foundation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State/National/Interest Area Foundation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Local/State Government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Federal Government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3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AAE77-8EF9-4D93-917E-C2F8DB7C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79" y="320040"/>
            <a:ext cx="5245269" cy="1371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Local / Regional Foundations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9696E98-A931-4AEA-B232-42BAB93F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9" y="4928458"/>
            <a:ext cx="4379592" cy="1609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EE059-1CE2-455C-88CE-BCA46E374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3152" y="189438"/>
            <a:ext cx="4285172" cy="26246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3BDE1-5624-437A-A484-EB19E05A0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1691639"/>
            <a:ext cx="5245269" cy="47758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Smaller dollar amount &amp; Community-focused</a:t>
            </a:r>
          </a:p>
          <a:p>
            <a:r>
              <a:rPr lang="en-US" dirty="0">
                <a:solidFill>
                  <a:schemeClr val="bg1"/>
                </a:solidFill>
              </a:rPr>
              <a:t>Connections are important</a:t>
            </a:r>
          </a:p>
          <a:p>
            <a:r>
              <a:rPr lang="en-US" dirty="0">
                <a:solidFill>
                  <a:schemeClr val="bg1"/>
                </a:solidFill>
              </a:rPr>
              <a:t>Viroqua Area Foundation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http://www.viroquaareafoundation.org/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Community Foundation of Southwest Wisconsin.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Aggregated source of many small community-focused funds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https://www.cfsw.org/grants/open-grant-applications/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 Crosse Community Foundation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https://www.laxcommfoundation.com/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Educational Foundations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Directly support district programming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Likely need to partner with the district or a school</a:t>
            </a:r>
          </a:p>
          <a:p>
            <a:r>
              <a:rPr lang="en-US" dirty="0">
                <a:solidFill>
                  <a:schemeClr val="bg1"/>
                </a:solidFill>
              </a:rPr>
              <a:t>Southwest Minnesota Foundation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933B6317-5E80-475B-A8E2-9AF27D9B60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1" y="3170350"/>
            <a:ext cx="4285173" cy="14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D580512-27BE-4052-B915-1D85AF4C9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" y="791992"/>
            <a:ext cx="6609834" cy="523829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6C67D-C146-4EE2-A65B-89E1AC9D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</p:spPr>
        <p:txBody>
          <a:bodyPr>
            <a:normAutofit/>
          </a:bodyPr>
          <a:lstStyle/>
          <a:p>
            <a:r>
              <a:rPr lang="en-US" sz="3400"/>
              <a:t>State/National/Interest Area Foundations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7E9468-AAC6-401A-9D19-8026B349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166" y="2061540"/>
            <a:ext cx="4472922" cy="3649649"/>
          </a:xfrm>
        </p:spPr>
        <p:txBody>
          <a:bodyPr>
            <a:normAutofit/>
          </a:bodyPr>
          <a:lstStyle/>
          <a:p>
            <a:r>
              <a:rPr lang="en-US" dirty="0"/>
              <a:t>Larger competitive area</a:t>
            </a:r>
          </a:p>
          <a:p>
            <a:r>
              <a:rPr lang="en-US" dirty="0"/>
              <a:t>Often tied to specific geography</a:t>
            </a:r>
          </a:p>
          <a:p>
            <a:pPr lvl="1"/>
            <a:r>
              <a:rPr lang="en-US" sz="1800" dirty="0"/>
              <a:t>Places where corporations have a footprint</a:t>
            </a:r>
          </a:p>
          <a:p>
            <a:pPr lvl="1"/>
            <a:r>
              <a:rPr lang="en-US" sz="1800" dirty="0"/>
              <a:t>Very specific interest areas</a:t>
            </a:r>
          </a:p>
          <a:p>
            <a:r>
              <a:rPr lang="en-US" dirty="0"/>
              <a:t>Often have large, favored non-profits</a:t>
            </a:r>
          </a:p>
          <a:p>
            <a:pPr lvl="1"/>
            <a:r>
              <a:rPr lang="en-US" sz="1800" dirty="0"/>
              <a:t>Minimizes the contracts</a:t>
            </a:r>
          </a:p>
          <a:p>
            <a:pPr lvl="1"/>
            <a:r>
              <a:rPr lang="en-US" sz="1800" dirty="0"/>
              <a:t>Tend to invest in critical-need areas / maximize impact</a:t>
            </a:r>
          </a:p>
          <a:p>
            <a:r>
              <a:rPr lang="en-US" dirty="0"/>
              <a:t>Connections are important</a:t>
            </a:r>
          </a:p>
          <a:p>
            <a:pPr lvl="1"/>
            <a:r>
              <a:rPr lang="en-US" sz="1800" dirty="0"/>
              <a:t>Often need an invitation to apply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0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A0F6E-0FBA-430E-A0D1-EF8E1308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8"/>
            <a:ext cx="3765200" cy="18884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Local / State Government</a:t>
            </a: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95E33F-20FE-431F-B079-33BFE6102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2306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Graphic 16" descr="Bank">
            <a:extLst>
              <a:ext uri="{FF2B5EF4-FFF2-40B4-BE49-F238E27FC236}">
                <a16:creationId xmlns:a16="http://schemas.microsoft.com/office/drawing/2014/main" id="{40C2AD28-6313-49F9-9787-674100A73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948" y="2447926"/>
            <a:ext cx="3322121" cy="33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1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A3C609B-0985-4206-9868-000F69A1E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3" y="2296697"/>
            <a:ext cx="4572418" cy="2309070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8CC5B-2486-4AC1-8EA3-31DF50E9C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/>
              <a:t>Federal Government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287A66-F356-4217-AEF3-8D77B694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Typically very specific</a:t>
            </a:r>
          </a:p>
          <a:p>
            <a:r>
              <a:rPr lang="en-US" dirty="0"/>
              <a:t>Can be found via the Federal Register</a:t>
            </a:r>
          </a:p>
          <a:p>
            <a:r>
              <a:rPr lang="en-US" dirty="0"/>
              <a:t>Complex and demanding</a:t>
            </a:r>
          </a:p>
          <a:p>
            <a:r>
              <a:rPr lang="en-US" dirty="0"/>
              <a:t>Typically large $$ amounts</a:t>
            </a:r>
          </a:p>
          <a:p>
            <a:r>
              <a:rPr lang="en-US" dirty="0"/>
              <a:t>Usually need to prove capacity to manage</a:t>
            </a:r>
          </a:p>
          <a:p>
            <a:pPr lvl="1"/>
            <a:r>
              <a:rPr lang="en-US" dirty="0"/>
              <a:t>Self-capacity</a:t>
            </a:r>
          </a:p>
          <a:p>
            <a:pPr lvl="1"/>
            <a:r>
              <a:rPr lang="en-US" dirty="0"/>
              <a:t>Partner with someone</a:t>
            </a:r>
          </a:p>
          <a:p>
            <a:pPr lvl="1"/>
            <a:r>
              <a:rPr lang="en-US" dirty="0"/>
              <a:t>Hire a consultant</a:t>
            </a:r>
          </a:p>
          <a:p>
            <a:r>
              <a:rPr lang="en-US" dirty="0"/>
              <a:t>Highly competitive</a:t>
            </a:r>
          </a:p>
          <a:p>
            <a:r>
              <a:rPr lang="en-US" dirty="0"/>
              <a:t>Often data-dependent to determine need</a:t>
            </a:r>
          </a:p>
        </p:txBody>
      </p:sp>
    </p:spTree>
    <p:extLst>
      <p:ext uri="{BB962C8B-B14F-4D97-AF65-F5344CB8AC3E}">
        <p14:creationId xmlns:p14="http://schemas.microsoft.com/office/powerpoint/2010/main" val="395028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B1951-B5BB-4214-8431-22564D0D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10 Ways to Handcuff Your Grant Application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DA256F-318D-470A-AC6D-DE67F2B26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512772"/>
              </p:ext>
            </p:extLst>
          </p:nvPr>
        </p:nvGraphicFramePr>
        <p:xfrm>
          <a:off x="5478124" y="374904"/>
          <a:ext cx="5906181" cy="610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44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33ED-2967-4BAB-B621-3731BC26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Building Mighty Communities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8AB1AF1-00F7-469C-BA96-21DAD2753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2" b="22557"/>
          <a:stretch/>
        </p:blipFill>
        <p:spPr>
          <a:xfrm>
            <a:off x="1240077" y="2103120"/>
            <a:ext cx="3019646" cy="177165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8DB82D-328E-48F5-BC6F-7399375E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r>
              <a:rPr lang="en-US" dirty="0"/>
              <a:t>Todd Mandel, Principal</a:t>
            </a:r>
          </a:p>
          <a:p>
            <a:r>
              <a:rPr lang="en-US" dirty="0"/>
              <a:t>14 years of grant-writing experience</a:t>
            </a:r>
          </a:p>
          <a:p>
            <a:r>
              <a:rPr lang="en-US" dirty="0"/>
              <a:t>Grew </a:t>
            </a:r>
            <a:r>
              <a:rPr lang="en-US" dirty="0" err="1"/>
              <a:t>Couleecap’s</a:t>
            </a:r>
            <a:r>
              <a:rPr lang="en-US" dirty="0"/>
              <a:t> housing rehabilitation work from a $300,000/year operation to a $2,000,000/year operation</a:t>
            </a:r>
          </a:p>
          <a:p>
            <a:r>
              <a:rPr lang="en-US" dirty="0"/>
              <a:t>Served six years on the Federal Home Loan Bank Community Investment Advisory Council overseeing $23 million in grants annually</a:t>
            </a:r>
          </a:p>
          <a:p>
            <a:r>
              <a:rPr lang="en-US" dirty="0"/>
              <a:t>Grew economic programming from $15,000/year to $100,000+/year</a:t>
            </a:r>
          </a:p>
          <a:p>
            <a:r>
              <a:rPr lang="en-US" dirty="0"/>
              <a:t>Assisted VCMS with securing funding for the 54656 podcast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9433A-8606-4E0E-B9DC-AD99B8355D1A}"/>
              </a:ext>
            </a:extLst>
          </p:cNvPr>
          <p:cNvSpPr txBox="1"/>
          <p:nvPr/>
        </p:nvSpPr>
        <p:spPr>
          <a:xfrm>
            <a:off x="762168" y="4243642"/>
            <a:ext cx="382905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http://mightycommunities.com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www.facebook.com/mightycommunities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5D6090-D996-4D17-885D-5CD432272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60" b="14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31196-C5F7-4232-8103-E4A514F5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64" y="404850"/>
            <a:ext cx="6718433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Few Words on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0941-CD33-4FF0-8ECC-CCFF0140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963" y="2074773"/>
            <a:ext cx="6718434" cy="3645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Funders today want to see programs that project “sustainability”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effort is a one-off effort, say that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see your effort continuing past the funding end date; how do you plan to do that?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plan should not involve coming back to the same funder for constant infusions.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will you address the need without your funder someday?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Sustainability Strategies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your effort a “proof of concept” that you can then shop to other funders.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funder money as “seed capital” for some type of social entrepreneurism (selling something to make money).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grant to discover how much you can charge for service as a form of revenue.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“Hiring your way into sustainability” is not popular with funders</a:t>
            </a:r>
          </a:p>
        </p:txBody>
      </p:sp>
    </p:spTree>
    <p:extLst>
      <p:ext uri="{BB962C8B-B14F-4D97-AF65-F5344CB8AC3E}">
        <p14:creationId xmlns:p14="http://schemas.microsoft.com/office/powerpoint/2010/main" val="363852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75DC-1C2A-4D78-AA4D-D4C34E9B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/>
              <a:t>Final Wrap Up</a:t>
            </a:r>
            <a:endParaRPr 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D80FA97-1F1A-4721-BC88-47F0F570E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C935-4A7A-499B-8DA1-D4763965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10" y="1995994"/>
            <a:ext cx="4957554" cy="43286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Lots of opportunities, but also lots of competition!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Multiple ways to get a grant done: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Do it yourself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Partner with another agency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Hire a grant writer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 few tips on hiring a grant writer: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Never</a:t>
            </a:r>
            <a:r>
              <a:rPr lang="en-US" sz="1400" dirty="0"/>
              <a:t> hire one that works on receiving a percentage of the grant funding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Ask to see their work portfolio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Ask up-front to understand their pricing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Insist on a written contract and written delegations of work / responsibility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You may need to apply a few times to get the grant you want. Persevere!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If it’s worth doing; it’s worth doing right!</a:t>
            </a:r>
          </a:p>
        </p:txBody>
      </p:sp>
    </p:spTree>
    <p:extLst>
      <p:ext uri="{BB962C8B-B14F-4D97-AF65-F5344CB8AC3E}">
        <p14:creationId xmlns:p14="http://schemas.microsoft.com/office/powerpoint/2010/main" val="340649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361653-1899-40D5-AFDF-07D88AD01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8F0425-DCEB-462D-A06F-7DFDD2FDF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Graphic 6" descr="Light Bulb and Gear">
            <a:extLst>
              <a:ext uri="{FF2B5EF4-FFF2-40B4-BE49-F238E27FC236}">
                <a16:creationId xmlns:a16="http://schemas.microsoft.com/office/drawing/2014/main" id="{A57731A0-A642-46C4-BDFE-FA34F49DB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19" y="1948697"/>
            <a:ext cx="2957993" cy="29579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70624B-2458-4127-BF8B-A209062ED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E5E18-89E5-4B66-A4ED-71860A613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5D256-3F4F-4702-A59E-6E42D408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en-US" dirty="0"/>
              <a:t>What’s Your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E51D-9F44-4DB7-B7A2-61BABF0D1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/>
          </a:bodyPr>
          <a:lstStyle/>
          <a:p>
            <a:r>
              <a:rPr lang="en-US" sz="2400" dirty="0"/>
              <a:t>Find a partner you don’t know. In pairs, discuss your idea and what you think you might need to make it happen</a:t>
            </a:r>
          </a:p>
          <a:p>
            <a:r>
              <a:rPr lang="en-US" sz="2400" dirty="0"/>
              <a:t>Who wants to share?</a:t>
            </a:r>
          </a:p>
          <a:p>
            <a:r>
              <a:rPr lang="en-US" sz="2400" dirty="0"/>
              <a:t>Grants almost always go to 501(c)(3) non-profits. Sometimes can go to individuals. Rarely go to for-profit businesses. </a:t>
            </a:r>
          </a:p>
          <a:p>
            <a:pPr lvl="1"/>
            <a:r>
              <a:rPr lang="en-US" sz="2200" dirty="0"/>
              <a:t>For-profits usually need non-profit partner</a:t>
            </a:r>
          </a:p>
        </p:txBody>
      </p:sp>
    </p:spTree>
    <p:extLst>
      <p:ext uri="{BB962C8B-B14F-4D97-AF65-F5344CB8AC3E}">
        <p14:creationId xmlns:p14="http://schemas.microsoft.com/office/powerpoint/2010/main" val="32180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A18D-5555-4574-8757-24C89419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1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What’s the most important?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23135D9D-2B3B-4D4A-AEA8-DF146532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2716-3758-4F2E-884D-E3DAFDE9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1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sz="2400" dirty="0"/>
              <a:t>What do you think is the most important?</a:t>
            </a:r>
          </a:p>
          <a:p>
            <a:pPr lvl="1"/>
            <a:r>
              <a:rPr lang="en-US" sz="2400" dirty="0"/>
              <a:t>Your Story / Idea?</a:t>
            </a:r>
          </a:p>
          <a:p>
            <a:pPr lvl="1"/>
            <a:r>
              <a:rPr lang="en-US" sz="2400" dirty="0"/>
              <a:t>Following the grant application rules?</a:t>
            </a:r>
          </a:p>
          <a:p>
            <a:r>
              <a:rPr lang="en-US" sz="2400" dirty="0"/>
              <a:t>Discuss</a:t>
            </a:r>
          </a:p>
          <a:p>
            <a:r>
              <a:rPr lang="en-US" sz="2400" dirty="0"/>
              <a:t>It’s a trick question: they are EQUAL</a:t>
            </a:r>
          </a:p>
        </p:txBody>
      </p:sp>
    </p:spTree>
    <p:extLst>
      <p:ext uri="{BB962C8B-B14F-4D97-AF65-F5344CB8AC3E}">
        <p14:creationId xmlns:p14="http://schemas.microsoft.com/office/powerpoint/2010/main" val="7874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4450-3AF9-4130-A412-0A942523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D796A-44D9-4485-9A65-6BBEF20B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First Steps</a:t>
            </a:r>
          </a:p>
          <a:p>
            <a:r>
              <a:rPr lang="en-US" sz="2400" dirty="0"/>
              <a:t>Establish a “Documents File”</a:t>
            </a:r>
          </a:p>
          <a:p>
            <a:pPr lvl="1"/>
            <a:r>
              <a:rPr lang="en-US" sz="2400" dirty="0"/>
              <a:t>Locate your organization’s 501(c)(3) letter from the IRS</a:t>
            </a:r>
          </a:p>
          <a:p>
            <a:pPr lvl="1"/>
            <a:r>
              <a:rPr lang="en-US" sz="2400" dirty="0"/>
              <a:t>Don’t have it? You can request an affirmation letter from the IRS.</a:t>
            </a:r>
          </a:p>
          <a:p>
            <a:pPr lvl="1"/>
            <a:r>
              <a:rPr lang="en-US" sz="2400" dirty="0">
                <a:hlinkClick r:id="rId2"/>
              </a:rPr>
              <a:t>https://www.irs.gov/charities-non-profits/exempt-organizations-affirmation-letters</a:t>
            </a:r>
            <a:endParaRPr lang="en-US" sz="2400" dirty="0"/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AD1EE928-00DF-4A20-AB98-B5793F4F3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892220"/>
            <a:ext cx="4300615" cy="51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E721-A85E-4ABE-AB84-8A09DB3E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11" y="184702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C4C8BFA5-8DB4-4819-9F60-B0CCEAA05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C20B-687E-4CF2-B353-25557200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1531259"/>
            <a:ext cx="4957554" cy="4458046"/>
          </a:xfrm>
        </p:spPr>
        <p:txBody>
          <a:bodyPr>
            <a:normAutofit/>
          </a:bodyPr>
          <a:lstStyle/>
          <a:p>
            <a:r>
              <a:rPr lang="en-US" sz="1600" dirty="0"/>
              <a:t>More basic information to gather:</a:t>
            </a:r>
          </a:p>
          <a:p>
            <a:pPr lvl="1"/>
            <a:r>
              <a:rPr lang="en-US" dirty="0"/>
              <a:t>List of Board of Directors with affiliations</a:t>
            </a:r>
          </a:p>
          <a:p>
            <a:pPr lvl="1"/>
            <a:r>
              <a:rPr lang="en-US" dirty="0"/>
              <a:t>Annual operating budget</a:t>
            </a:r>
          </a:p>
          <a:p>
            <a:pPr lvl="1"/>
            <a:r>
              <a:rPr lang="en-US" dirty="0"/>
              <a:t>Non-discrimination policy. Don’t have one? Have your board pass one (see sample handout)</a:t>
            </a:r>
          </a:p>
          <a:p>
            <a:pPr lvl="1"/>
            <a:r>
              <a:rPr lang="en-US" dirty="0"/>
              <a:t>By-laws</a:t>
            </a:r>
          </a:p>
          <a:p>
            <a:pPr lvl="1"/>
            <a:r>
              <a:rPr lang="en-US" dirty="0"/>
              <a:t>Articles of Incorporation</a:t>
            </a:r>
          </a:p>
          <a:p>
            <a:pPr lvl="2"/>
            <a:r>
              <a:rPr lang="en-US" sz="1600" dirty="0"/>
              <a:t>Don’t have them? You can get a certified copy from the Wisconsin Dept of Financial Institutions </a:t>
            </a:r>
          </a:p>
          <a:p>
            <a:pPr lvl="1"/>
            <a:r>
              <a:rPr lang="en-US" dirty="0"/>
              <a:t>Certificate of Status (formerly Certificate of Good Standing) </a:t>
            </a:r>
          </a:p>
          <a:p>
            <a:pPr lvl="1"/>
            <a:r>
              <a:rPr lang="en-US" dirty="0"/>
              <a:t>Certificates and Articles can be obtained at </a:t>
            </a:r>
            <a:r>
              <a:rPr lang="en-US" dirty="0">
                <a:hlinkClick r:id="rId4"/>
              </a:rPr>
              <a:t>https://www.wdfi.org/corporations/fees/cert_program_inst.htm</a:t>
            </a:r>
            <a:endParaRPr lang="en-US" dirty="0"/>
          </a:p>
          <a:p>
            <a:pPr lvl="2"/>
            <a:r>
              <a:rPr lang="en-US" sz="1600" dirty="0"/>
              <a:t>Cost for each is $10.00.</a:t>
            </a:r>
          </a:p>
        </p:txBody>
      </p:sp>
    </p:spTree>
    <p:extLst>
      <p:ext uri="{BB962C8B-B14F-4D97-AF65-F5344CB8AC3E}">
        <p14:creationId xmlns:p14="http://schemas.microsoft.com/office/powerpoint/2010/main" val="326388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AD447C6-31B4-47B2-A3DC-A5BDE91FB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1118"/>
            <a:ext cx="11001375" cy="450711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43D7F7-C0BF-4528-97EC-BDD6F2873354}"/>
              </a:ext>
            </a:extLst>
          </p:cNvPr>
          <p:cNvSpPr/>
          <p:nvPr/>
        </p:nvSpPr>
        <p:spPr>
          <a:xfrm>
            <a:off x="628650" y="5097976"/>
            <a:ext cx="1087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Simon Sinek TED Talk</a:t>
            </a:r>
          </a:p>
          <a:p>
            <a:pPr lvl="1"/>
            <a:r>
              <a:rPr lang="en-US" dirty="0">
                <a:hlinkClick r:id="rId3"/>
              </a:rPr>
              <a:t>https://www.ted.com/talks/simon_sinek_how_great_leaders_inspire_action?language=en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5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BFD6F-6670-449F-9902-A6FDC339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Unmet Need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889211-3B0C-44FD-815F-91BA6FC7E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3444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36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outdoor, tree, sky&#10;&#10;Description automatically generated">
            <a:extLst>
              <a:ext uri="{FF2B5EF4-FFF2-40B4-BE49-F238E27FC236}">
                <a16:creationId xmlns:a16="http://schemas.microsoft.com/office/drawing/2014/main" id="{1A99D0F2-FFCD-4C31-8F18-02E347F4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14346" b="-1"/>
          <a:stretch/>
        </p:blipFill>
        <p:spPr>
          <a:xfrm>
            <a:off x="20" y="-17144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1489" y="642594"/>
            <a:ext cx="5342133" cy="55728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099" y="804672"/>
            <a:ext cx="5010912" cy="524865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F2665-AD4F-4F87-BB7C-71C84676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094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 dirty="0"/>
              <a:t>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BB1E-EC94-4203-9D34-99978DD8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304" y="1619250"/>
            <a:ext cx="4472922" cy="44340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Narrative</a:t>
            </a:r>
          </a:p>
          <a:p>
            <a:pPr lvl="1"/>
            <a:r>
              <a:rPr lang="en-US" dirty="0"/>
              <a:t>A powerful story</a:t>
            </a:r>
          </a:p>
          <a:p>
            <a:pPr lvl="1"/>
            <a:r>
              <a:rPr lang="en-US" dirty="0"/>
              <a:t>Start with Why</a:t>
            </a:r>
          </a:p>
          <a:p>
            <a:pPr lvl="2"/>
            <a:r>
              <a:rPr lang="en-US" dirty="0">
                <a:hlinkClick r:id="rId3"/>
              </a:rPr>
              <a:t>https://www.ted.com/talks/simon_sinek_how_great_leaders_inspire_action?language=en</a:t>
            </a:r>
            <a:endParaRPr lang="en-US" dirty="0"/>
          </a:p>
          <a:p>
            <a:pPr lvl="1"/>
            <a:r>
              <a:rPr lang="en-US" dirty="0"/>
              <a:t>Who: Your Team</a:t>
            </a:r>
          </a:p>
          <a:p>
            <a:pPr lvl="2"/>
            <a:r>
              <a:rPr lang="en-US" dirty="0"/>
              <a:t>Backgrounds and relevant experience</a:t>
            </a:r>
          </a:p>
          <a:p>
            <a:pPr lvl="1"/>
            <a:r>
              <a:rPr lang="en-US" dirty="0"/>
              <a:t>Where: Geographic service area</a:t>
            </a:r>
          </a:p>
          <a:p>
            <a:pPr lvl="1"/>
            <a:r>
              <a:rPr lang="en-US" dirty="0"/>
              <a:t>When: Timeline.</a:t>
            </a:r>
          </a:p>
          <a:p>
            <a:pPr lvl="1"/>
            <a:r>
              <a:rPr lang="en-US" dirty="0"/>
              <a:t>Partners: Find partners at the start, not at application time</a:t>
            </a:r>
          </a:p>
          <a:p>
            <a:pPr lvl="2"/>
            <a:r>
              <a:rPr lang="en-US" dirty="0"/>
              <a:t>Money partners</a:t>
            </a:r>
          </a:p>
          <a:p>
            <a:pPr lvl="2"/>
            <a:r>
              <a:rPr lang="en-US" dirty="0"/>
              <a:t>Resource partners</a:t>
            </a:r>
          </a:p>
          <a:p>
            <a:pPr lvl="2"/>
            <a:r>
              <a:rPr lang="en-US" dirty="0"/>
              <a:t>Feel-good partners</a:t>
            </a:r>
          </a:p>
          <a:p>
            <a:pPr lvl="1"/>
            <a:r>
              <a:rPr lang="en-US" dirty="0"/>
              <a:t>What:</a:t>
            </a:r>
          </a:p>
          <a:p>
            <a:pPr lvl="2"/>
            <a:r>
              <a:rPr lang="en-US" dirty="0"/>
              <a:t>Objectives with measurable outcomes</a:t>
            </a:r>
          </a:p>
          <a:p>
            <a:pPr lvl="2"/>
            <a:r>
              <a:rPr lang="en-US" dirty="0"/>
              <a:t>Methodology to reach the outcomes</a:t>
            </a:r>
          </a:p>
        </p:txBody>
      </p:sp>
    </p:spTree>
    <p:extLst>
      <p:ext uri="{BB962C8B-B14F-4D97-AF65-F5344CB8AC3E}">
        <p14:creationId xmlns:p14="http://schemas.microsoft.com/office/powerpoint/2010/main" val="1598691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D3522"/>
      </a:dk2>
      <a:lt2>
        <a:srgbClr val="E8E4E2"/>
      </a:lt2>
      <a:accent1>
        <a:srgbClr val="38B3AD"/>
      </a:accent1>
      <a:accent2>
        <a:srgbClr val="3FABE9"/>
      </a:accent2>
      <a:accent3>
        <a:srgbClr val="6E8AEE"/>
      </a:accent3>
      <a:accent4>
        <a:srgbClr val="EB6F4E"/>
      </a:accent4>
      <a:accent5>
        <a:srgbClr val="D59529"/>
      </a:accent5>
      <a:accent6>
        <a:srgbClr val="A2A737"/>
      </a:accent6>
      <a:hlink>
        <a:srgbClr val="A7775B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1488</Words>
  <Application>Microsoft Office PowerPoint</Application>
  <PresentationFormat>Widescreen</PresentationFormat>
  <Paragraphs>194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Garamond</vt:lpstr>
      <vt:lpstr>SavonVTI</vt:lpstr>
      <vt:lpstr>Grant writing 101</vt:lpstr>
      <vt:lpstr>Building Mighty Communities</vt:lpstr>
      <vt:lpstr>What’s Your Idea?</vt:lpstr>
      <vt:lpstr>What’s the most important?</vt:lpstr>
      <vt:lpstr>Getting Started</vt:lpstr>
      <vt:lpstr>Getting Started</vt:lpstr>
      <vt:lpstr>PowerPoint Presentation</vt:lpstr>
      <vt:lpstr>The Unmet Need</vt:lpstr>
      <vt:lpstr>The Plan</vt:lpstr>
      <vt:lpstr>Exercise</vt:lpstr>
      <vt:lpstr>Make a Budget</vt:lpstr>
      <vt:lpstr>Budgeting</vt:lpstr>
      <vt:lpstr>Talk to Partners &amp; People</vt:lpstr>
      <vt:lpstr>Find an Opportunity</vt:lpstr>
      <vt:lpstr>Local / Regional Foundations</vt:lpstr>
      <vt:lpstr>State/National/Interest Area Foundations</vt:lpstr>
      <vt:lpstr>Local / State Government</vt:lpstr>
      <vt:lpstr>Federal Government</vt:lpstr>
      <vt:lpstr>10 Ways to Handcuff Your Grant Application</vt:lpstr>
      <vt:lpstr>A Few Words on Sustainability</vt:lpstr>
      <vt:lpstr>Final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writing 101</dc:title>
  <dc:creator>Todd Mandel</dc:creator>
  <cp:lastModifiedBy>Todd Mandel</cp:lastModifiedBy>
  <cp:revision>3</cp:revision>
  <cp:lastPrinted>2019-07-17T03:02:28Z</cp:lastPrinted>
  <dcterms:created xsi:type="dcterms:W3CDTF">2019-07-17T02:52:03Z</dcterms:created>
  <dcterms:modified xsi:type="dcterms:W3CDTF">2019-07-17T03:20:00Z</dcterms:modified>
</cp:coreProperties>
</file>